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8" r:id="rId9"/>
    <p:sldId id="259" r:id="rId10"/>
    <p:sldId id="262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80314960629922"/>
          <c:y val="7.407407407407407E-2"/>
          <c:w val="0.89019685039370078"/>
          <c:h val="0.790818022747156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Sheet1!$K$6</c:f>
              <c:strCache>
                <c:ptCount val="1"/>
                <c:pt idx="0">
                  <c:v>BROJ RADNIKA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cat>
            <c:strRef>
              <c:f>Sheet1!$J$7:$J$9</c:f>
              <c:strCache>
                <c:ptCount val="3"/>
                <c:pt idx="0">
                  <c:v>NEODREĐENO</c:v>
                </c:pt>
                <c:pt idx="1">
                  <c:v>NEODREĐENO - POLA RADNO VREME</c:v>
                </c:pt>
                <c:pt idx="2">
                  <c:v>ODREĐENO</c:v>
                </c:pt>
              </c:strCache>
            </c:strRef>
          </c:cat>
          <c:val>
            <c:numRef>
              <c:f>Sheet1!$K$7:$K$9</c:f>
              <c:numCache>
                <c:formatCode>General</c:formatCode>
                <c:ptCount val="3"/>
                <c:pt idx="0">
                  <c:v>225</c:v>
                </c:pt>
                <c:pt idx="1">
                  <c:v>220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D1-43D8-BE40-BA1FD01C3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570272"/>
        <c:axId val="438570664"/>
      </c:barChart>
      <c:catAx>
        <c:axId val="43857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38570664"/>
        <c:crosses val="autoZero"/>
        <c:auto val="1"/>
        <c:lblAlgn val="ctr"/>
        <c:lblOffset val="100"/>
        <c:noMultiLvlLbl val="0"/>
      </c:catAx>
      <c:valAx>
        <c:axId val="438570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385702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Zaposleni po mestu rada</a:t>
            </a:r>
          </a:p>
        </c:rich>
      </c:tx>
      <c:layout>
        <c:manualLayout>
          <c:xMode val="edge"/>
          <c:yMode val="edge"/>
          <c:x val="0.37615966754155733"/>
          <c:y val="3.7037037037037035E-2"/>
        </c:manualLayout>
      </c:layout>
      <c:overlay val="0"/>
      <c:spPr>
        <a:noFill/>
        <a:ln w="25400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387-4722-BF2C-F281FFD9E2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387-4722-BF2C-F281FFD9E2F7}"/>
              </c:ext>
            </c:extLst>
          </c:dPt>
          <c:cat>
            <c:strRef>
              <c:f>Sheet1!$J$34:$J$35</c:f>
              <c:strCache>
                <c:ptCount val="2"/>
                <c:pt idx="0">
                  <c:v>СУРДУЛИЦА</c:v>
                </c:pt>
                <c:pt idx="1">
                  <c:v>ВРАЊЕ</c:v>
                </c:pt>
              </c:strCache>
            </c:strRef>
          </c:cat>
          <c:val>
            <c:numRef>
              <c:f>Sheet1!$K$34:$K$35</c:f>
              <c:numCache>
                <c:formatCode>General</c:formatCode>
                <c:ptCount val="2"/>
                <c:pt idx="0">
                  <c:v>95</c:v>
                </c:pt>
                <c:pt idx="1">
                  <c:v>130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387-4722-BF2C-F281FFD9E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825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Starosna struktura radne snage</a:t>
            </a:r>
          </a:p>
        </c:rich>
      </c:tx>
      <c:layout>
        <c:manualLayout>
          <c:xMode val="edge"/>
          <c:yMode val="edge"/>
          <c:x val="0.25078690842141604"/>
          <c:y val="2.6347403295899487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34-4224-BA45-B7315099F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834-4224-BA45-B7315099F2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834-4224-BA45-B7315099F2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834-4224-BA45-B7315099F2D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834-4224-BA45-B7315099F2D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834-4224-BA45-B7315099F2D5}"/>
              </c:ext>
            </c:extLst>
          </c:dPt>
          <c:cat>
            <c:strRef>
              <c:f>Sheet1!$B$20:$B$25</c:f>
              <c:strCache>
                <c:ptCount val="6"/>
                <c:pt idx="0">
                  <c:v>до 20 година</c:v>
                </c:pt>
                <c:pt idx="1">
                  <c:v>од 20 - 30</c:v>
                </c:pt>
                <c:pt idx="2">
                  <c:v>од 30 - 40</c:v>
                </c:pt>
                <c:pt idx="3">
                  <c:v>од 40 - 50</c:v>
                </c:pt>
                <c:pt idx="4">
                  <c:v>од 50 - 60</c:v>
                </c:pt>
                <c:pt idx="5">
                  <c:v>преко 60</c:v>
                </c:pt>
              </c:strCache>
            </c:strRef>
          </c:cat>
          <c:val>
            <c:numRef>
              <c:f>Sheet1!$C$20:$C$25</c:f>
              <c:numCache>
                <c:formatCode>General</c:formatCode>
                <c:ptCount val="6"/>
                <c:pt idx="0">
                  <c:v>0</c:v>
                </c:pt>
                <c:pt idx="1">
                  <c:v>47</c:v>
                </c:pt>
                <c:pt idx="2">
                  <c:v>122</c:v>
                </c:pt>
                <c:pt idx="3">
                  <c:v>43</c:v>
                </c:pt>
                <c:pt idx="4">
                  <c:v>7</c:v>
                </c:pt>
                <c:pt idx="5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834-4224-BA45-B7315099F2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825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az-Cyrl-AZ"/>
              <a:t>ПОЛНА СТРУКТУРА РАДНЕ СНАГЕ</a:t>
            </a:r>
          </a:p>
        </c:rich>
      </c:tx>
      <c:layout>
        <c:manualLayout>
          <c:xMode val="edge"/>
          <c:yMode val="edge"/>
          <c:x val="0.22227777777777777"/>
          <c:y val="2.7777777777777776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cat>
            <c:strRef>
              <c:f>Sheet1!$J$52:$J$53</c:f>
              <c:strCache>
                <c:ptCount val="2"/>
                <c:pt idx="0">
                  <c:v>МУШКАРЦИ </c:v>
                </c:pt>
                <c:pt idx="1">
                  <c:v>ЖЕНЕ</c:v>
                </c:pt>
              </c:strCache>
            </c:strRef>
          </c:cat>
          <c:val>
            <c:numRef>
              <c:f>Sheet1!$K$52:$K$53</c:f>
              <c:numCache>
                <c:formatCode>General</c:formatCode>
                <c:ptCount val="2"/>
                <c:pt idx="0">
                  <c:v>212</c:v>
                </c:pt>
                <c:pt idx="1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32-46A4-9042-743B8CEEF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0558832"/>
        <c:axId val="440559224"/>
      </c:barChart>
      <c:catAx>
        <c:axId val="44055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40559224"/>
        <c:crosses val="autoZero"/>
        <c:auto val="1"/>
        <c:lblAlgn val="ctr"/>
        <c:lblOffset val="100"/>
        <c:noMultiLvlLbl val="0"/>
      </c:catAx>
      <c:valAx>
        <c:axId val="440559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405588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7C2570-A55F-4793-9F77-D5F83FC93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30EC90-2024-4B7C-946C-70DCD6622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C06498-B5AA-4375-A949-9DD48DDC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C19352-4D33-432C-A229-D4B54A27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871F6D-2B6F-4A31-9254-E6C5ED04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5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CC4168-3FB8-4FCE-8240-FC715ED36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BCCBE22-EE78-4078-9621-F0FC65D03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AE9669-33CF-40C5-8AA6-BCB88A52D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818DE8-391F-46FC-9980-BBC182393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D0BE2F-652A-4EBE-A02F-2521CF36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1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53ACA7B-CF22-4D8F-9727-9D5830DA3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AFD5D1F-B968-49E3-A5E0-E4908D547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91C3E-4ACA-43C9-B698-0D518FCC3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FBEA90-AAB5-4DB1-A6F9-2AFB4C11B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F98FF3-0A05-4874-B625-562036E7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8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5291CD-1554-4172-AF93-37F658A9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2623BD-A0D4-4004-A9FE-9F93F7F45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D12827-AA23-483C-8A5B-C010DDBC5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CFA361-743C-4F27-A8A1-0E12D9403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F254E7-4893-48FA-9A2F-8CEDC7E2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3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57F338-A2DC-41B3-A74D-90EC9CAB9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615B1F-F09A-4104-B418-D2A726953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8B4CC8-0A13-4068-A0E4-E050C937C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AF1F53-2F9A-4246-8EB4-A5E63BB6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11FA5E-4CFD-4967-B93C-5A6E6C53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5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914483-C331-4B9D-91F1-5FAA2C954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E91C50-CB16-456C-9D9D-23115F27E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FD87A6A-E165-4EA1-B259-2DBD05B76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EB0913-25F1-40BF-99C4-39D6FB643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B1014A-6A92-40B7-B15E-D94215DB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C25898-5940-434A-A332-8A58DCC6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0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D6373F-8A87-4BC9-96F9-D1DA9BF02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C70682-4491-4A56-A50B-AC9A27CB9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682623-1787-44A3-AAFC-532F8C2C8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B1A20C9-B4A8-4E3C-B543-9F8B29CBF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0316BD-156B-4216-86E9-764174BB5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C2AA140-A05C-4FD7-AAE8-8E12598B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6980C17-87B3-403D-8BE9-4F168AEE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86CD794-E872-49AA-B552-5CBBC2BA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0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215D46-4F58-43F5-9F6F-3CAA9B320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088F953-22D0-4F73-907F-E29F98B00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EB31D3-0949-470D-93F7-DBA548BD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F39A1CA-8B85-452C-96D0-5F5E2DB7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0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30D836A-48B8-4350-9756-08D77DE27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857A7E7-2545-4A9C-AA63-8E538D8F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C0793C2-240F-482C-868D-AEA6D067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58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FBDC2C-C7FA-4974-B037-C2E6F7D45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93C5EF-8171-42D9-A62A-AA9A6D18E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176BBE-D16B-4FD5-9185-8276CB30A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AFA088-471E-4F2F-BC75-002A87355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37F4D7E-CFCC-4AAB-AA31-14A7F241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0F3724-A434-425A-8FFF-00B138B0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40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0C9BD6-1C60-43B4-A21D-1E710F66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0ECB3BC-F138-4B40-B339-DC32C1388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BE56B1A-119B-47E8-9C29-C7867780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40CEF2-DB9B-4078-A6ED-68800454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CD4BCD-FEE5-4996-89E7-E61D5D75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4604E6-D4EB-4AB9-8A9F-207512557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4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987E8AD-8FB2-415F-BE5F-DD50E34C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1DD4BA-77A8-4698-8D67-5BC5E2885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3ABA1B-12B7-4DAA-BCE6-4131C9D92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A8638-95A3-4309-9835-79550B380E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B9D853-06DB-4E77-B40F-5848C0424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709342-7D2E-44F6-9AF3-D554E827C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8A767-AA38-4F75-A4AD-64DEE366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1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08354ABD-1E3E-4071-B3C0-0940AA7A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/>
              <a:t/>
            </a:r>
            <a:br>
              <a:rPr lang="sr-Latn-RS" dirty="0"/>
            </a:br>
            <a:r>
              <a:rPr lang="sr-Latn-RS" dirty="0"/>
              <a:t>FOS DOO SURDULICA</a:t>
            </a:r>
            <a:br>
              <a:rPr lang="sr-Latn-RS" dirty="0"/>
            </a:br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="" xmlns:a16="http://schemas.microsoft.com/office/drawing/2014/main" id="{B87C2CAB-992D-40D3-A106-A311F97E38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78" y="1414130"/>
            <a:ext cx="8362664" cy="5038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E8DC9B66-498A-4755-B693-76620E9D3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4130"/>
            <a:ext cx="5181600" cy="5241852"/>
          </a:xfrm>
        </p:spPr>
        <p:txBody>
          <a:bodyPr>
            <a:norm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35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2FC0D4-BB4F-459A-84CA-57121242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800" dirty="0"/>
              <a:t>U starosnoj strukturi radne snage dominantno učešće imaju zaposleni od 30 do 40 godina.</a:t>
            </a:r>
            <a:endParaRPr lang="en-US" sz="28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="" xmlns:a16="http://schemas.microsoft.com/office/drawing/2014/main" id="{3D683BA0-1633-A916-A3CE-F3016A5597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9915998"/>
              </p:ext>
            </p:extLst>
          </p:nvPr>
        </p:nvGraphicFramePr>
        <p:xfrm>
          <a:off x="727614" y="1981723"/>
          <a:ext cx="4993678" cy="364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9EB113DB-46EA-4A42-2F11-EF3DFCC770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0324636"/>
              </p:ext>
            </p:extLst>
          </p:nvPr>
        </p:nvGraphicFramePr>
        <p:xfrm>
          <a:off x="6251197" y="1981722"/>
          <a:ext cx="4813882" cy="364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2891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C3EEAF-B445-04B1-D0A7-0BF3A7D260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38687"/>
            <a:ext cx="10515600" cy="4830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dirty="0" err="1">
                <a:solidFill>
                  <a:schemeClr val="bg1"/>
                </a:solidFill>
              </a:rPr>
              <a:t>Hvala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na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pažnji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  <a:p>
            <a:pPr>
              <a:buFontTx/>
              <a:buChar char="-"/>
            </a:pP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3AC7EC-652C-5525-F072-BE4C2049CEC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92" y="3957506"/>
            <a:ext cx="2008505" cy="4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6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C67B2-87D1-4BE1-B4D5-9BE2964C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1368"/>
          </a:xfrm>
        </p:spPr>
        <p:txBody>
          <a:bodyPr>
            <a:normAutofit fontScale="90000"/>
          </a:bodyPr>
          <a:lstStyle/>
          <a:p>
            <a:pPr algn="l"/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lnvestitor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ALFA PLAM </a:t>
            </a:r>
            <a:r>
              <a:rPr lang="sr-Latn-RS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doo</a:t>
            </a:r>
            <a:r>
              <a:rPr lang="en-US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Vranje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osnovao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 dana 27.05.2016.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godine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Privredno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društvo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proizvodnju</a:t>
            </a:r>
            <a:r>
              <a:rPr lang="en-US" sz="18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kotlova</a:t>
            </a:r>
            <a:r>
              <a:rPr lang="en-US" sz="1800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spc="-9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grejnih</a:t>
            </a:r>
            <a:r>
              <a:rPr lang="en-US" sz="1800" spc="-5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tela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FOS</a:t>
            </a:r>
            <a:r>
              <a:rPr lang="en-US" sz="1800" spc="-8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DOO</a:t>
            </a:r>
            <a:r>
              <a:rPr lang="en-US" sz="18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SURDULICA</a:t>
            </a:r>
            <a:r>
              <a:rPr lang="en-US" sz="1800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8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teritoriji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opštine</a:t>
            </a:r>
            <a:r>
              <a:rPr lang="en-US" sz="1800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Surdulica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Objekat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lociran</a:t>
            </a:r>
            <a:r>
              <a:rPr lang="en-US" sz="1800" spc="-1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spc="-16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Surdulici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spc="-10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tačnije</a:t>
            </a:r>
            <a:r>
              <a:rPr lang="en-US" sz="1800" spc="-1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spc="-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prigradskom</a:t>
            </a:r>
            <a:r>
              <a:rPr lang="en-US" sz="1800" spc="-8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naselju</a:t>
            </a:r>
            <a:r>
              <a:rPr lang="en-US" sz="1800" spc="-13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Belo</a:t>
            </a:r>
            <a:r>
              <a:rPr lang="en-US" sz="1800" spc="-1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Polje</a:t>
            </a:r>
            <a:r>
              <a:rPr lang="en-US" sz="1800" spc="-1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spc="-13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industrijskoj</a:t>
            </a:r>
            <a:r>
              <a:rPr lang="en-US" sz="1800" spc="-8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zoni</a:t>
            </a:r>
            <a:r>
              <a:rPr lang="en-US" sz="1800" spc="-1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udaljenoj</a:t>
            </a:r>
            <a:r>
              <a:rPr lang="en-US" sz="1800" spc="-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</a:t>
            </a:r>
            <a:r>
              <a:rPr lang="en-US" sz="1800" spc="-1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grada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Surdulice</a:t>
            </a:r>
            <a:r>
              <a:rPr lang="en-US" sz="1800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1,5</a:t>
            </a:r>
            <a:r>
              <a:rPr lang="en-US" sz="18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km.</a:t>
            </a:r>
            <a:r>
              <a:rPr lang="en-US" sz="1800" spc="-5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1800" spc="-9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lokacije</a:t>
            </a:r>
            <a:r>
              <a:rPr lang="en-US" sz="1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dolazi</a:t>
            </a:r>
            <a:r>
              <a:rPr lang="en-US" sz="1800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asfaltnim</a:t>
            </a:r>
            <a:r>
              <a:rPr lang="en-US" sz="18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putem</a:t>
            </a:r>
            <a:r>
              <a:rPr lang="en-US" sz="18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Vladičin</a:t>
            </a:r>
            <a:r>
              <a:rPr lang="en-US" sz="1800" spc="-5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</a:t>
            </a:r>
            <a:r>
              <a:rPr lang="en-US" sz="1800" spc="-1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spc="-1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spc="-10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Surdulica</a:t>
            </a:r>
            <a:r>
              <a:rPr lang="sr-Latn-R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sr-Latn-R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r-Latn-R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r-Latn-R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Fabrika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FOS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počela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radom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meseca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aprila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2017.godine.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Osnovni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proizvodni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kotlovi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centralno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grejanje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snage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37 kW,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čvrsto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gorivo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Najmodernija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fabrika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proizvodnju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kotlova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Balkanu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kapaciteta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30.000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jedinca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godišnje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Pogon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proizvodnje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čine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RJ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Zavarivanje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RJ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Mehanička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obrada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lima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RJ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Montaža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RJ Krojačnica 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RJ Površinska zaštita</a:t>
            </a:r>
            <a:b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RJ Alatnica</a:t>
            </a:r>
            <a:b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RJ Preseraj</a:t>
            </a:r>
            <a:b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RJ Služba podrške proizvodnji</a:t>
            </a:r>
            <a:b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u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dalja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automatizacija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nabavkom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najsavremenijih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robota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zavarivanje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ventilaciju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klimatizaciju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proizvodne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ukupne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površine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8.750,4 m2 u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potpunosti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pruža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konforne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klimatizacije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8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8711457-A2DE-4550-9DF3-0C526442F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712" y="3977599"/>
            <a:ext cx="3546132" cy="28804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016341-3E25-460F-96C5-3CD69BD23D6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428" y="1"/>
            <a:ext cx="6021572" cy="5865812"/>
          </a:xfrm>
        </p:spPr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r-Latn-R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Fabrika Fos doo Surdulica je izvršila nabavku: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Dva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lasera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“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Trumpf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”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vrše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sečenje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pozicija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od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čeličnog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lima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debljine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3÷8 mm za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sve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tipove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kotla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Mogu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da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seku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čelične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limove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debljine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do 20 mm.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Dopremanje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gasova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za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lasere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(N;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</a:t>
            </a:r>
            <a:r>
              <a:rPr lang="en-US" sz="1800" b="1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vrši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se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iz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Gasne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stanice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Mašina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za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urezivanje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navoja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“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Lorsel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”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okretnom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glavom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pripada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RJ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Mehanička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obrada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lima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može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izvršiti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urezivanje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metričkog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ili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colovnog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navoja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RJ Krojačnica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poseduje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dve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profesionalne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automatske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testere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“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Cosen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” za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sečenje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svih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vrsta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cevi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ili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punih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profila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određenu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dužinu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pod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zadatim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uglom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AA4C60-6BE7-44CD-B1BD-DFE0102FE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09" y="3977599"/>
            <a:ext cx="3840533" cy="288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3A464F-191C-4259-984E-655ACD46A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67" y="3429000"/>
            <a:ext cx="2589028" cy="3452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C918B7F-F03D-4D5F-8A87-AB4FB49BD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27748"/>
            <a:ext cx="5658523" cy="31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85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B6DB89-B22A-41D0-A86B-4AD734BE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842" y="365125"/>
            <a:ext cx="10623958" cy="1413341"/>
          </a:xfrm>
        </p:spPr>
        <p:txBody>
          <a:bodyPr/>
          <a:lstStyle/>
          <a:p>
            <a:pPr algn="just">
              <a:lnSpc>
                <a:spcPct val="100000"/>
              </a:lnSpc>
              <a:spcAft>
                <a:spcPts val="300"/>
              </a:spcAft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sr-Latn-R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adna jedinica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Zavarivanje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ima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45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kabina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za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zavarivanje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Aparati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za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zavarivanje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“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Kemppi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”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najnovije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generacije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sadrže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softvere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WiseFusion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WisePenetration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+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kojima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se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optimizuju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parametri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zavarivanja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Žica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za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zavarivanje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se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distribuira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u “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burićima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” od 250 kg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sva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radna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mesta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snabdevanje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Krysal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smešom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+18% CO2)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vrši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se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iz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Gasne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stanice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629791-45D1-4DCB-B23F-36181468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54" y="2264735"/>
            <a:ext cx="4234524" cy="3263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9EBE22-4A6A-4E18-8829-D2A2E0F56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919" y="1863887"/>
            <a:ext cx="2538805" cy="402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AED479-7E5D-481D-9286-2DD24AAF4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365" y="2269548"/>
            <a:ext cx="4285625" cy="333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35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5A2FDB-1482-402B-8007-F44210BDC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7861"/>
          </a:xfrm>
        </p:spPr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Fabrika</a:t>
            </a:r>
            <a:r>
              <a:rPr lang="sr-Latn-R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Fos doo Surdulica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r-Latn-R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od 2017.god.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poseduje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robote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“Fanuc</a:t>
            </a:r>
            <a:r>
              <a:rPr lang="sr-Latn-R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1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”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“Yaskawa”,</a:t>
            </a:r>
            <a:r>
              <a:rPr lang="sr-Latn-R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a od Juna 2021.god. I robot „Fanuc 2“,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kojima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se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vrši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zavarivanje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svih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kotlova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za</a:t>
            </a:r>
            <a:r>
              <a:rPr lang="sr-Latn-R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Alfa-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Plam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07186F-3D7B-445F-A044-11C1D2FEE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675" y="1311315"/>
            <a:ext cx="4654148" cy="4371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AF2798-C6B9-4896-BB4A-DBC6B6566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6174" y="1311315"/>
            <a:ext cx="4375762" cy="4371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C6C5E56-7008-4E8C-AB57-8E0030890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166" y="1562986"/>
            <a:ext cx="3715668" cy="4683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301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6881E1-0F25-47F8-A45A-5DF907AC4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8494"/>
          </a:xfrm>
        </p:spPr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Ispitna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stanica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238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priključnih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mesta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kabine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za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zavarivanje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opremljene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mos</a:t>
            </a:r>
            <a:r>
              <a:rPr lang="sr-Latn-RS" sz="1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en-US" sz="1800" b="0" i="0" u="none" strike="noStrike" baseline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nim</a:t>
            </a:r>
            <a:r>
              <a:rPr lang="en-US" sz="1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konzolnim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dizalicama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“Demag”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jer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kotlovi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težine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od 23 do 172 kg.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AD25FB-6274-4A65-AF25-F9CCC65A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57" y="1385887"/>
            <a:ext cx="6177517" cy="4801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93C43B7-BC8F-48BF-9E53-B9D3A90F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381" y="1385888"/>
            <a:ext cx="4179373" cy="48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91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749A1C-DD28-43A4-8E32-5BCDE06C7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8373"/>
          </a:xfrm>
        </p:spPr>
        <p:txBody>
          <a:bodyPr/>
          <a:lstStyle/>
          <a:p>
            <a:pPr algn="ctr"/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Magacini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lima,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cevi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gotove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robe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nalaze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se u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prizemlju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prenos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robe se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vrši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liftom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1DAF9F-193D-45BB-89D8-924A0FBEF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06" y="1563591"/>
            <a:ext cx="3558297" cy="3780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7D9A9F9-0533-471D-9B29-6009CB30F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802" y="1538931"/>
            <a:ext cx="3388249" cy="3780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A789CB-506D-475B-B92B-C14E2CFBD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950" y="1563590"/>
            <a:ext cx="3466732" cy="37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61A82D-1C80-4936-B12B-2448EDDE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86284" cy="4206875"/>
          </a:xfrm>
        </p:spPr>
        <p:txBody>
          <a:bodyPr>
            <a:normAutofit fontScale="90000"/>
          </a:bodyPr>
          <a:lstStyle/>
          <a:p>
            <a:r>
              <a:rPr lang="sr-Latn-R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sr-Latn-R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Preduzeće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je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obezbedilo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alternativno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snabdevanje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Ispitne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stanice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vodom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rezervoar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sa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pumpom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kod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prekida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snabdevanja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vodom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iz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mreže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snabdevanje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električnom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energijom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iz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agregata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snage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88 kW </a:t>
            </a:r>
            <a:r>
              <a:rPr lang="sr-Latn-R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sr-Latn-R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sr-Latn-R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sr-Latn-R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Pored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osnovnog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proizvodnog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programa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fabrika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je u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mogućnosti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da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proizvede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kotlove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snage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do 55 kW,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gabarita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1000x1000x500 mm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kao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i: </a:t>
            </a:r>
            <a:r>
              <a:rPr lang="sr-Latn-R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sr-Latn-R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sr-Latn-R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sr-Latn-R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Sečenje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različitih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pozicija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od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čeličnog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lima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debljine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do 20 mm </a:t>
            </a:r>
            <a:b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Savijanje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različitih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pozicija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od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čeličnog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lima </a:t>
            </a:r>
            <a:r>
              <a:rPr lang="en-US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debljine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do 6 mm </a:t>
            </a:r>
            <a:b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 Sečenje cevi pod uglovima prečnika do Ø360 mm</a:t>
            </a: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5FD6B1-A242-4836-8A5F-2A0C3106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641" y="3429000"/>
            <a:ext cx="2311685" cy="27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A470C0-15CB-4995-907F-B59BAB614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576"/>
            <a:ext cx="10515600" cy="2643889"/>
          </a:xfrm>
        </p:spPr>
        <p:txBody>
          <a:bodyPr>
            <a:normAutofit fontScale="90000"/>
          </a:bodyPr>
          <a:lstStyle/>
          <a:p>
            <a:r>
              <a:rPr lang="sr-Latn-RS" sz="2800" dirty="0"/>
              <a:t/>
            </a:r>
            <a:br>
              <a:rPr lang="sr-Latn-RS" sz="2800" dirty="0"/>
            </a:br>
            <a:r>
              <a:rPr lang="sr-Latn-RS" sz="2800" dirty="0"/>
              <a:t/>
            </a:r>
            <a:br>
              <a:rPr lang="sr-Latn-RS" sz="2800" dirty="0"/>
            </a:br>
            <a:r>
              <a:rPr lang="sr-Latn-RS" sz="2800" dirty="0"/>
              <a:t>Fos doo Surdulica ima 225 zaposlenih,</a:t>
            </a:r>
            <a:br>
              <a:rPr lang="sr-Latn-RS" sz="2800" dirty="0"/>
            </a:br>
            <a:r>
              <a:rPr lang="sr-Latn-RS" sz="2800" dirty="0"/>
              <a:t>od toga 220 na neodređeno, 5 na određeno vreme.</a:t>
            </a:r>
            <a:br>
              <a:rPr lang="sr-Latn-RS" sz="2800" dirty="0"/>
            </a:br>
            <a:r>
              <a:rPr lang="sr-Latn-RS" sz="2800" dirty="0"/>
              <a:t/>
            </a:r>
            <a:br>
              <a:rPr lang="sr-Latn-RS" sz="2800" dirty="0"/>
            </a:br>
            <a:r>
              <a:rPr lang="sr-Latn-RS" sz="2800" dirty="0"/>
              <a:t/>
            </a:r>
            <a:br>
              <a:rPr lang="sr-Latn-RS" sz="2800" dirty="0"/>
            </a:br>
            <a:endParaRPr lang="en-US" sz="28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CDCB71FC-4C98-98E7-657C-2A0A698421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44132"/>
              </p:ext>
            </p:extLst>
          </p:nvPr>
        </p:nvGraphicFramePr>
        <p:xfrm>
          <a:off x="838200" y="2132901"/>
          <a:ext cx="5168317" cy="358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0968C658-6C07-0616-541D-C2AC83C8DE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0754001"/>
              </p:ext>
            </p:extLst>
          </p:nvPr>
        </p:nvGraphicFramePr>
        <p:xfrm>
          <a:off x="6394158" y="2132900"/>
          <a:ext cx="4863868" cy="358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1288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287</Words>
  <Application>Microsoft Office PowerPoint</Application>
  <PresentationFormat>Widescreen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 3</vt:lpstr>
      <vt:lpstr>Office Theme</vt:lpstr>
      <vt:lpstr> FOS DOO SURDULICA </vt:lpstr>
      <vt:lpstr>  lnvestitor ALFA PLAM doo Vranje osnovao je dana 27.05.2016. godine Privredno društvo za proizvodnju kotlova i grejnih tela FOS DOO SURDULICA na teritoriji opštine Surdulica. Objekat je lociran u Surdulici, tačnije u prigradskom naselju Belo Polje - industrijskoj zoni udaljenoj od centra grada Surdulice 1,5 km. Do lokacije se dolazi asfaltnim putem Vladičin Han - Surdulica.    Fabrika FOS počela je sa radom meseca aprila 2017.godine. Osnovni proizvodni program su kotlovi za centralno grejanje snage do 37 kW, na pelet i čvrsto gorivo.   Najmodernija fabrika za proizvodnju kotlova na Balkanu, kapaciteta do 30.000 jedinca godišnje.   Pogon proizvodnje čine:   - RJ Zavarivanje  - RJ Mehanička obrada lima  - RJ Montaža  - RJ Krojačnica  - RJ Površinska zaštita - RJ Alatnica - RJ Preseraj - RJ Služba podrške proizvodnji  a u planu je i dalja automatizacija procesa nabavkom najsavremenijih robota za zavarivanje.   Sistem za ventilaciju i klimatizaciju proizvodne hale ukupne površine 8.750,4 m2 u potpunosti pruža sve elemente konforne klimatizacije.    </vt:lpstr>
      <vt:lpstr>PowerPoint Presentation</vt:lpstr>
      <vt:lpstr>Radna jedinica Zavarivanje ima 45 kabina za zavarivanje. Aparati za zavarivanje “Kemppi” najnovije generacije sadrže softvere WiseFusion i WisePenetration+ kojima se optimizuju parametri zavarivanja. Žica za zavarivanje se distribuira u “burićima” od 250 kg na sva radna mesta, a snabdevanje Krysal smešom (Ar +18% CO2) vrši se iz Gasne stanice.</vt:lpstr>
      <vt:lpstr>Fabrika Fos doo Surdulica od 2017.god. poseduje robote “Fanuc 1” i “Yaskawa”, a od Juna 2021.god. I robot „Fanuc 2“, na kojima se vrši zavarivanje svih kotlova za ad Alfa-Plam.</vt:lpstr>
      <vt:lpstr>Ispitna stanica sa 238 priključnih mesta i kabine za zavarivanje opremljene su mostnim i konzolnim dizalicama “Demag” jer su kotlovi težine od 23 do 172 kg.</vt:lpstr>
      <vt:lpstr>Magacini lima, cevi i gotove robe nalaze se u prizemlju a prenos robe se vrši liftom.</vt:lpstr>
      <vt:lpstr> Preduzeće je obezbedilo alternativno snabdevanje Ispitne stanice vodom (rezervoar sa pumpom) kod prekida snabdevanja vodom iz mreže, i snabdevanje električnom energijom iz agregata snage 88 kW    Pored osnovnog proizvodnog programa fabrika je u mogućnosti da proizvede i kotlove snage do 55 kW, gabarita 1000x1000x500 mm kao i:    • Sečenje različitih pozicija od čeličnog lima debljine do 20 mm  • Savijanje različitih pozicija od čeličnog lima debljine do 6 mm  • Sečenje cevi pod uglovima prečnika do Ø360 mm</vt:lpstr>
      <vt:lpstr>  Fos doo Surdulica ima 225 zaposlenih, od toga 220 na neodređeno, 5 na određeno vreme.   </vt:lpstr>
      <vt:lpstr>U starosnoj strukturi radne snage dominantno učešće imaju zaposleni od 30 do 40 godina.</vt:lpstr>
      <vt:lpstr> Hvala na pažnji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 DOO SURDULICA</dc:title>
  <dc:creator>Jovana Veličković</dc:creator>
  <cp:lastModifiedBy>Goran Djordjević</cp:lastModifiedBy>
  <cp:revision>53</cp:revision>
  <dcterms:created xsi:type="dcterms:W3CDTF">2020-12-04T10:20:03Z</dcterms:created>
  <dcterms:modified xsi:type="dcterms:W3CDTF">2024-09-27T09:13:05Z</dcterms:modified>
</cp:coreProperties>
</file>