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62" r:id="rId6"/>
    <p:sldId id="258"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96"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s-Latn-BA"/>
          </a:p>
        </p:txBody>
      </p:sp>
      <p:sp>
        <p:nvSpPr>
          <p:cNvPr id="4" name="Date Placeholder 3"/>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411736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58012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9596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370867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193046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289007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6"/>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375757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Date Placeholder 2"/>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76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144924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21605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D743C-99B4-4E39-97CD-8FDA3004EB82}" type="datetimeFigureOut">
              <a:rPr lang="bs-Latn-BA" smtClean="0"/>
              <a:t>19. 9. 2024.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428BF356-802A-435E-8F7A-789F7F17A51C}" type="slidenum">
              <a:rPr lang="bs-Latn-BA" smtClean="0"/>
              <a:t>‹#›</a:t>
            </a:fld>
            <a:endParaRPr lang="bs-Latn-BA"/>
          </a:p>
        </p:txBody>
      </p:sp>
    </p:spTree>
    <p:extLst>
      <p:ext uri="{BB962C8B-B14F-4D97-AF65-F5344CB8AC3E}">
        <p14:creationId xmlns:p14="http://schemas.microsoft.com/office/powerpoint/2010/main" val="21799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743C-99B4-4E39-97CD-8FDA3004EB82}" type="datetimeFigureOut">
              <a:rPr lang="bs-Latn-BA" smtClean="0"/>
              <a:t>19. 9. 2024.</a:t>
            </a:fld>
            <a:endParaRPr lang="bs-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BF356-802A-435E-8F7A-789F7F17A51C}" type="slidenum">
              <a:rPr lang="bs-Latn-BA" smtClean="0"/>
              <a:t>‹#›</a:t>
            </a:fld>
            <a:endParaRPr lang="bs-Latn-BA"/>
          </a:p>
        </p:txBody>
      </p:sp>
    </p:spTree>
    <p:extLst>
      <p:ext uri="{BB962C8B-B14F-4D97-AF65-F5344CB8AC3E}">
        <p14:creationId xmlns:p14="http://schemas.microsoft.com/office/powerpoint/2010/main" val="382919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70" y="807308"/>
            <a:ext cx="6030098" cy="5509200"/>
          </a:xfrm>
          <a:prstGeom prst="rect">
            <a:avLst/>
          </a:prstGeom>
        </p:spPr>
        <p:txBody>
          <a:bodyPr wrap="square">
            <a:spAutoFit/>
          </a:bodyPr>
          <a:lstStyle/>
          <a:p>
            <a:r>
              <a:rPr lang="bs-Latn-BA" sz="1600" b="1" dirty="0" smtClean="0">
                <a:latin typeface="+mj-lt"/>
              </a:rPr>
              <a:t>FORSTER ROHNER ILIDŽA d.o.o. </a:t>
            </a:r>
          </a:p>
          <a:p>
            <a:r>
              <a:rPr lang="bs-Latn-BA" sz="1600" dirty="0" smtClean="0">
                <a:latin typeface="+mj-lt"/>
              </a:rPr>
              <a:t>Adresa: Put Famosa 38, 71 210 Ilidža </a:t>
            </a:r>
          </a:p>
          <a:p>
            <a:r>
              <a:rPr lang="bs-Latn-BA" sz="1600" dirty="0" smtClean="0">
                <a:latin typeface="+mj-lt"/>
              </a:rPr>
              <a:t>Telefon: +387 33 515 000 </a:t>
            </a:r>
          </a:p>
          <a:p>
            <a:r>
              <a:rPr lang="bs-Latn-BA" sz="1600" dirty="0" smtClean="0">
                <a:latin typeface="+mj-lt"/>
              </a:rPr>
              <a:t>E-mail: frilidza@gmail.com </a:t>
            </a:r>
          </a:p>
          <a:p>
            <a:endParaRPr lang="bs-Latn-BA" sz="1600" dirty="0" smtClean="0">
              <a:latin typeface="+mj-lt"/>
            </a:endParaRPr>
          </a:p>
          <a:p>
            <a:endParaRPr lang="bs-Latn-BA" sz="1600" dirty="0">
              <a:latin typeface="+mj-lt"/>
            </a:endParaRPr>
          </a:p>
          <a:p>
            <a:pPr algn="just"/>
            <a:r>
              <a:rPr lang="bs-Latn-BA" sz="1600" dirty="0" smtClean="0">
                <a:latin typeface="+mj-lt"/>
              </a:rPr>
              <a:t>Forster Rohner Ilidža d.o.o. je dio Grupacije svjetski poznatog lidera u polju izrade </a:t>
            </a:r>
            <a:r>
              <a:rPr lang="bs-Latn-BA" sz="1600" dirty="0">
                <a:latin typeface="+mj-lt"/>
              </a:rPr>
              <a:t>tradicionalnog, finog i inovativnog veza i obrade, izuzetno profinjenog, kvalitetnog tekstilnog platna, Forster Rohner AG iz Švicarske. </a:t>
            </a:r>
            <a:r>
              <a:rPr lang="bs-Latn-BA" sz="1600" dirty="0">
                <a:latin typeface="+mj-lt"/>
              </a:rPr>
              <a:t>Grupacija smo sa stogodišnjom tradicijom koja širom svijeta zapošljava preko 800 zaposlenih, a preko 100 zaposlenih u Bosni i Hercegovini. Osjećaj za detalje i težnja perfekcionizmu je ono što nas izdvaja od ostalih konkurentnih kompanija. </a:t>
            </a:r>
            <a:r>
              <a:rPr lang="bs-Latn-BA" sz="1600" dirty="0">
                <a:latin typeface="+mj-lt"/>
              </a:rPr>
              <a:t>Kompanija smo koja radi za najveće svjetske poznate modne kuće-brendove. </a:t>
            </a:r>
            <a:endParaRPr lang="bs-Latn-BA" sz="1600" dirty="0" smtClean="0">
              <a:latin typeface="+mj-lt"/>
            </a:endParaRPr>
          </a:p>
          <a:p>
            <a:endParaRPr lang="bs-Latn-BA" sz="1600" dirty="0" smtClean="0">
              <a:latin typeface="+mj-lt"/>
            </a:endParaRPr>
          </a:p>
          <a:p>
            <a:r>
              <a:rPr lang="bs-Latn-BA" sz="1600" b="1" dirty="0" smtClean="0">
                <a:latin typeface="+mj-lt"/>
              </a:rPr>
              <a:t>Godina </a:t>
            </a:r>
            <a:r>
              <a:rPr lang="bs-Latn-BA" sz="1600" b="1" dirty="0">
                <a:latin typeface="+mj-lt"/>
              </a:rPr>
              <a:t>osnivanja: </a:t>
            </a:r>
            <a:r>
              <a:rPr lang="bs-Latn-BA" sz="1600" dirty="0">
                <a:latin typeface="+mj-lt"/>
              </a:rPr>
              <a:t>2017 </a:t>
            </a:r>
            <a:endParaRPr lang="bs-Latn-BA" sz="1600" dirty="0" smtClean="0">
              <a:latin typeface="+mj-lt"/>
            </a:endParaRPr>
          </a:p>
          <a:p>
            <a:r>
              <a:rPr lang="bs-Latn-BA" sz="1600" b="1" dirty="0" smtClean="0">
                <a:latin typeface="+mj-lt"/>
              </a:rPr>
              <a:t>Broj </a:t>
            </a:r>
            <a:r>
              <a:rPr lang="bs-Latn-BA" sz="1600" b="1" dirty="0">
                <a:latin typeface="+mj-lt"/>
              </a:rPr>
              <a:t>zaposlenih: </a:t>
            </a:r>
            <a:r>
              <a:rPr lang="bs-Latn-BA" sz="1600" dirty="0">
                <a:latin typeface="+mj-lt"/>
              </a:rPr>
              <a:t>125 </a:t>
            </a:r>
            <a:endParaRPr lang="bs-Latn-BA" sz="1600" dirty="0" smtClean="0">
              <a:latin typeface="+mj-lt"/>
            </a:endParaRPr>
          </a:p>
          <a:p>
            <a:r>
              <a:rPr lang="bs-Latn-BA" sz="1600" b="1" dirty="0" smtClean="0">
                <a:latin typeface="+mj-lt"/>
              </a:rPr>
              <a:t>Osnovna </a:t>
            </a:r>
            <a:r>
              <a:rPr lang="bs-Latn-BA" sz="1600" b="1" dirty="0">
                <a:latin typeface="+mj-lt"/>
              </a:rPr>
              <a:t>djelatnost: </a:t>
            </a:r>
            <a:r>
              <a:rPr lang="bs-Latn-BA" sz="1600" dirty="0">
                <a:latin typeface="+mj-lt"/>
              </a:rPr>
              <a:t>Proizvodnja ostalih tehničkih i industrijskih tekstilnih proizvoda </a:t>
            </a:r>
            <a:endParaRPr lang="bs-Latn-BA" sz="1600" dirty="0" smtClean="0">
              <a:latin typeface="+mj-lt"/>
            </a:endParaRPr>
          </a:p>
          <a:p>
            <a:r>
              <a:rPr lang="bs-Latn-BA" sz="1600" b="1" dirty="0" smtClean="0">
                <a:latin typeface="+mj-lt"/>
              </a:rPr>
              <a:t>Najznačajnija </a:t>
            </a:r>
            <a:r>
              <a:rPr lang="bs-Latn-BA" sz="1600" b="1" dirty="0">
                <a:latin typeface="+mj-lt"/>
              </a:rPr>
              <a:t>izvozna tržišta: </a:t>
            </a:r>
            <a:r>
              <a:rPr lang="bs-Latn-BA" sz="1600" dirty="0">
                <a:latin typeface="+mj-lt"/>
              </a:rPr>
              <a:t>Švicarska </a:t>
            </a:r>
            <a:endParaRPr lang="bs-Latn-BA" sz="1600" dirty="0" smtClean="0">
              <a:latin typeface="+mj-lt"/>
            </a:endParaRPr>
          </a:p>
          <a:p>
            <a:r>
              <a:rPr lang="bs-Latn-BA" sz="1600" b="1" dirty="0" smtClean="0">
                <a:latin typeface="+mj-lt"/>
              </a:rPr>
              <a:t>Izvozni </a:t>
            </a:r>
            <a:r>
              <a:rPr lang="bs-Latn-BA" sz="1600" b="1" dirty="0">
                <a:latin typeface="+mj-lt"/>
              </a:rPr>
              <a:t>proizvodi: </a:t>
            </a:r>
            <a:r>
              <a:rPr lang="bs-Latn-BA" sz="1600" dirty="0">
                <a:latin typeface="+mj-lt"/>
              </a:rPr>
              <a:t>Tekstil </a:t>
            </a:r>
            <a:endParaRPr lang="bs-Latn-BA" sz="1600" dirty="0" smtClean="0">
              <a:latin typeface="+mj-lt"/>
            </a:endParaRPr>
          </a:p>
          <a:p>
            <a:r>
              <a:rPr lang="bs-Latn-BA" sz="1600" b="1" dirty="0" smtClean="0">
                <a:latin typeface="+mj-lt"/>
              </a:rPr>
              <a:t>Certifikati</a:t>
            </a:r>
            <a:r>
              <a:rPr lang="bs-Latn-BA" sz="1600" b="1" dirty="0">
                <a:latin typeface="+mj-lt"/>
              </a:rPr>
              <a:t>: </a:t>
            </a:r>
            <a:r>
              <a:rPr lang="bs-Latn-BA" sz="1600" dirty="0">
                <a:latin typeface="+mj-lt"/>
              </a:rPr>
              <a:t>GRS certifikat, GOTS certifikat, O-EKOTEX certifikat</a:t>
            </a:r>
          </a:p>
        </p:txBody>
      </p:sp>
      <p:pic>
        <p:nvPicPr>
          <p:cNvPr id="5" name="Picture 4"/>
          <p:cNvPicPr>
            <a:picLocks noChangeAspect="1"/>
          </p:cNvPicPr>
          <p:nvPr/>
        </p:nvPicPr>
        <p:blipFill>
          <a:blip r:embed="rId2"/>
          <a:stretch>
            <a:fillRect/>
          </a:stretch>
        </p:blipFill>
        <p:spPr>
          <a:xfrm>
            <a:off x="66770" y="0"/>
            <a:ext cx="3581135" cy="80730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34"/>
          <a:stretch/>
        </p:blipFill>
        <p:spPr>
          <a:xfrm>
            <a:off x="6096868" y="0"/>
            <a:ext cx="5461686" cy="6858000"/>
          </a:xfrm>
          <a:prstGeom prst="rect">
            <a:avLst/>
          </a:prstGeom>
        </p:spPr>
      </p:pic>
      <p:sp>
        <p:nvSpPr>
          <p:cNvPr id="9" name="TextBox 8"/>
          <p:cNvSpPr txBox="1"/>
          <p:nvPr/>
        </p:nvSpPr>
        <p:spPr>
          <a:xfrm rot="5400000">
            <a:off x="8364754" y="3119360"/>
            <a:ext cx="6946606" cy="707886"/>
          </a:xfrm>
          <a:prstGeom prst="rect">
            <a:avLst/>
          </a:prstGeom>
          <a:noFill/>
        </p:spPr>
        <p:txBody>
          <a:bodyPr wrap="square" rtlCol="0">
            <a:spAutoFit/>
          </a:bodyPr>
          <a:lstStyle/>
          <a:p>
            <a:r>
              <a:rPr lang="bs-Latn-BA" sz="4000" b="1" dirty="0" smtClean="0"/>
              <a:t>FORSTER ROHNER ILIDŽA D.O.O.</a:t>
            </a:r>
            <a:endParaRPr lang="bs-Latn-BA" sz="4000" b="1" dirty="0"/>
          </a:p>
        </p:txBody>
      </p:sp>
    </p:spTree>
    <p:extLst>
      <p:ext uri="{BB962C8B-B14F-4D97-AF65-F5344CB8AC3E}">
        <p14:creationId xmlns:p14="http://schemas.microsoft.com/office/powerpoint/2010/main" val="1921814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77798" y="3617249"/>
            <a:ext cx="5765800" cy="3231654"/>
          </a:xfrm>
          <a:prstGeom prst="rect">
            <a:avLst/>
          </a:prstGeom>
        </p:spPr>
        <p:txBody>
          <a:bodyPr wrap="square">
            <a:spAutoFit/>
          </a:bodyPr>
          <a:lstStyle/>
          <a:p>
            <a:pPr algn="just"/>
            <a:r>
              <a:rPr lang="en-US" sz="1200" dirty="0" smtClean="0"/>
              <a:t>Forster Rohner Ilidža d.o.o. is part of the Group of the world-renowned leader in the field of traditional, fine, and innovative embroidery and processing of exceptionally refined, high-quality textile fabrics, Forster Rohner AG from Switzerland. We are a group with a hundred-year tradition that employs over 800 people worldwide, including over 100 employees in Bosnia and Herzegovina. Attention to detail and a strive for perfectionism are what set us apart from other competitive companies. We are a company that works for the world's most famous fashion houses and brands.</a:t>
            </a:r>
            <a:endParaRPr lang="bs-Latn-BA" sz="1200" dirty="0" smtClean="0"/>
          </a:p>
          <a:p>
            <a:endParaRPr lang="bs-Latn-BA" sz="1200" b="1" dirty="0" smtClean="0"/>
          </a:p>
          <a:p>
            <a:endParaRPr lang="bs-Latn-BA" sz="1200" b="1" dirty="0"/>
          </a:p>
          <a:p>
            <a:endParaRPr lang="bs-Latn-BA" sz="1200" b="1" dirty="0" smtClean="0"/>
          </a:p>
          <a:p>
            <a:endParaRPr lang="bs-Latn-BA" sz="1200" b="1" dirty="0"/>
          </a:p>
          <a:p>
            <a:r>
              <a:rPr lang="en-US" sz="1200" b="1" dirty="0" smtClean="0"/>
              <a:t>Year of establishment: </a:t>
            </a:r>
            <a:r>
              <a:rPr lang="en-US" sz="1200" dirty="0" smtClean="0"/>
              <a:t>2017 </a:t>
            </a:r>
            <a:endParaRPr lang="bs-Latn-BA" sz="1200" dirty="0" smtClean="0"/>
          </a:p>
          <a:p>
            <a:r>
              <a:rPr lang="en-US" sz="1200" b="1" dirty="0" smtClean="0"/>
              <a:t>Number of employees: </a:t>
            </a:r>
            <a:r>
              <a:rPr lang="en-US" sz="1200" dirty="0" smtClean="0"/>
              <a:t>125 </a:t>
            </a:r>
            <a:endParaRPr lang="bs-Latn-BA" sz="1200" dirty="0" smtClean="0"/>
          </a:p>
          <a:p>
            <a:r>
              <a:rPr lang="en-US" sz="1200" b="1" dirty="0" smtClean="0"/>
              <a:t>Primary activity: </a:t>
            </a:r>
            <a:r>
              <a:rPr lang="en-US" sz="1200" dirty="0" smtClean="0"/>
              <a:t>Production of other technical and industrial textile products </a:t>
            </a:r>
            <a:endParaRPr lang="bs-Latn-BA" sz="1200" dirty="0" smtClean="0"/>
          </a:p>
          <a:p>
            <a:r>
              <a:rPr lang="en-US" sz="1200" b="1" dirty="0" smtClean="0"/>
              <a:t>Major export markets: </a:t>
            </a:r>
            <a:r>
              <a:rPr lang="en-US" sz="1200" dirty="0" smtClean="0"/>
              <a:t>Switzerland </a:t>
            </a:r>
            <a:endParaRPr lang="bs-Latn-BA" sz="1200" dirty="0" smtClean="0"/>
          </a:p>
          <a:p>
            <a:r>
              <a:rPr lang="en-US" sz="1200" b="1" dirty="0" smtClean="0"/>
              <a:t>Export products: </a:t>
            </a:r>
            <a:r>
              <a:rPr lang="en-US" sz="1200" dirty="0" smtClean="0"/>
              <a:t>Textiles Certificates: GRS certificate, GOTS certificate, OEKOTEX certificate</a:t>
            </a:r>
            <a:endParaRPr lang="bs-Latn-BA" sz="1200" dirty="0"/>
          </a:p>
        </p:txBody>
      </p:sp>
      <p:sp>
        <p:nvSpPr>
          <p:cNvPr id="6" name="Rectangle 5"/>
          <p:cNvSpPr/>
          <p:nvPr/>
        </p:nvSpPr>
        <p:spPr>
          <a:xfrm>
            <a:off x="148244" y="3617249"/>
            <a:ext cx="5741397" cy="3231654"/>
          </a:xfrm>
          <a:prstGeom prst="rect">
            <a:avLst/>
          </a:prstGeom>
        </p:spPr>
        <p:txBody>
          <a:bodyPr wrap="square">
            <a:spAutoFit/>
          </a:bodyPr>
          <a:lstStyle/>
          <a:p>
            <a:pPr algn="just"/>
            <a:r>
              <a:rPr lang="de-DE" sz="1200" dirty="0" smtClean="0"/>
              <a:t>Forster Rohner Ilidža d.o.o. ist Teil der Gruppe des weltweit renommierten Marktführers auf dem Gebiet der traditionellen, feinen und innovativen Stickerei und Verarbeitung von außergewöhnlich feinen, hochwertigen Textilstoffen, Forster Rohner AG aus der Schweiz. Wir sind eine Gruppe mit einer hundertjährigen Tradition, die weltweit über 800 Mitarbeiter beschäftigt, darunter über 100 Mitarbeiter in Bosnien und Herzegowina. Die Liebe zum Detail und das Streben nach Perfektionismus sind das, was uns von anderen Wettbewerbsunternehmen unterscheidet. Wir sind ein Unternehmen, das für die bekanntesten Modehäuser und Marken der Welt arbeitet</a:t>
            </a:r>
            <a:r>
              <a:rPr lang="bs-Latn-BA" sz="1200" dirty="0" smtClean="0"/>
              <a:t>.</a:t>
            </a:r>
          </a:p>
          <a:p>
            <a:pPr algn="just"/>
            <a:endParaRPr lang="bs-Latn-BA" sz="1200" dirty="0"/>
          </a:p>
          <a:p>
            <a:pPr algn="just"/>
            <a:endParaRPr lang="bs-Latn-BA" sz="1200" dirty="0" smtClean="0"/>
          </a:p>
          <a:p>
            <a:pPr algn="just"/>
            <a:endParaRPr lang="bs-Latn-BA" sz="1200" dirty="0" smtClean="0"/>
          </a:p>
          <a:p>
            <a:r>
              <a:rPr lang="bs-Latn-BA" sz="1200" b="1" dirty="0" smtClean="0"/>
              <a:t>Gründungsjahr: </a:t>
            </a:r>
            <a:r>
              <a:rPr lang="bs-Latn-BA" sz="1200" dirty="0" smtClean="0"/>
              <a:t>2017 </a:t>
            </a:r>
          </a:p>
          <a:p>
            <a:r>
              <a:rPr lang="bs-Latn-BA" sz="1200" b="1" dirty="0" smtClean="0"/>
              <a:t>Anzahl der Mitarbeiter: </a:t>
            </a:r>
            <a:r>
              <a:rPr lang="bs-Latn-BA" sz="1200" dirty="0" smtClean="0"/>
              <a:t>125 </a:t>
            </a:r>
          </a:p>
          <a:p>
            <a:r>
              <a:rPr lang="bs-Latn-BA" sz="1200" b="1" dirty="0" smtClean="0"/>
              <a:t>Haupttätigkeit: </a:t>
            </a:r>
            <a:r>
              <a:rPr lang="bs-Latn-BA" sz="1200" dirty="0" smtClean="0"/>
              <a:t>Herstellung sonstiger technischer und industrieller Textilprodukte Wichtigste </a:t>
            </a:r>
          </a:p>
          <a:p>
            <a:r>
              <a:rPr lang="bs-Latn-BA" sz="1200" b="1" dirty="0" smtClean="0"/>
              <a:t>Exportmärkte: </a:t>
            </a:r>
            <a:r>
              <a:rPr lang="bs-Latn-BA" sz="1200" dirty="0" smtClean="0"/>
              <a:t>Schweiz </a:t>
            </a:r>
          </a:p>
          <a:p>
            <a:r>
              <a:rPr lang="bs-Latn-BA" sz="1200" b="1" dirty="0" smtClean="0"/>
              <a:t>Exportprodukte: </a:t>
            </a:r>
            <a:r>
              <a:rPr lang="bs-Latn-BA" sz="1200" dirty="0" smtClean="0"/>
              <a:t>Textilien Zertifikate: GRS-Zertifikat, GOTS-Zertifikat, OEKOTEX-Zertifikat </a:t>
            </a:r>
            <a:endParaRPr lang="bs-Latn-BA" sz="1200" dirty="0"/>
          </a:p>
        </p:txBody>
      </p:sp>
      <p:cxnSp>
        <p:nvCxnSpPr>
          <p:cNvPr id="8" name="Straight Connector 7"/>
          <p:cNvCxnSpPr/>
          <p:nvPr/>
        </p:nvCxnSpPr>
        <p:spPr>
          <a:xfrm>
            <a:off x="0" y="3340303"/>
            <a:ext cx="5741397" cy="24676"/>
          </a:xfrm>
          <a:prstGeom prst="line">
            <a:avLst/>
          </a:prstGeom>
          <a:ln w="57150"/>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5418" r="13194"/>
          <a:stretch/>
        </p:blipFill>
        <p:spPr>
          <a:xfrm>
            <a:off x="148244" y="355600"/>
            <a:ext cx="3458556" cy="2732433"/>
          </a:xfrm>
          <a:prstGeom prst="rect">
            <a:avLst/>
          </a:prstGeom>
        </p:spPr>
      </p:pic>
      <p:cxnSp>
        <p:nvCxnSpPr>
          <p:cNvPr id="23" name="Straight Connector 22"/>
          <p:cNvCxnSpPr/>
          <p:nvPr/>
        </p:nvCxnSpPr>
        <p:spPr>
          <a:xfrm>
            <a:off x="6277798" y="3364979"/>
            <a:ext cx="5499100" cy="0"/>
          </a:xfrm>
          <a:prstGeom prst="line">
            <a:avLst/>
          </a:prstGeom>
          <a:ln w="57150"/>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93" r="15838"/>
          <a:stretch/>
        </p:blipFill>
        <p:spPr>
          <a:xfrm>
            <a:off x="3724275" y="350005"/>
            <a:ext cx="3467100" cy="273544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851" y="352593"/>
            <a:ext cx="2108200" cy="273285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002" y="352593"/>
            <a:ext cx="2124896" cy="2732852"/>
          </a:xfrm>
          <a:prstGeom prst="rect">
            <a:avLst/>
          </a:prstGeom>
        </p:spPr>
      </p:pic>
    </p:spTree>
    <p:extLst>
      <p:ext uri="{BB962C8B-B14F-4D97-AF65-F5344CB8AC3E}">
        <p14:creationId xmlns:p14="http://schemas.microsoft.com/office/powerpoint/2010/main" val="154819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64250" y="2799879"/>
            <a:ext cx="5765800" cy="1938992"/>
          </a:xfrm>
          <a:prstGeom prst="rect">
            <a:avLst/>
          </a:prstGeom>
        </p:spPr>
        <p:txBody>
          <a:bodyPr wrap="square">
            <a:spAutoFit/>
          </a:bodyPr>
          <a:lstStyle/>
          <a:p>
            <a:pPr algn="just"/>
            <a:r>
              <a:rPr lang="en-US" sz="1000" dirty="0" smtClean="0"/>
              <a:t>Forster Rohner Ilidža d.o.o. is part of the Group of the world-renowned leader in the field of traditional, fine, and innovative embroidery and processing of exceptionally refined, high-quality textile fabrics, Forster Rohner AG from Switzerland. We are a group with a hundred-year tradition that employs over 800 people worldwide, including over 100 employees in Bosnia and Herzegovina. Attention to detail and a strive for perfectionism are what set us apart from other competitive companies. We are a company that works for the world's most famous fashion houses and brands.</a:t>
            </a:r>
            <a:endParaRPr lang="bs-Latn-BA" sz="1000" dirty="0" smtClean="0"/>
          </a:p>
          <a:p>
            <a:endParaRPr lang="bs-Latn-BA" sz="1000" b="1" dirty="0"/>
          </a:p>
          <a:p>
            <a:r>
              <a:rPr lang="en-US" sz="1000" b="1" dirty="0" smtClean="0"/>
              <a:t>Year of establishment: </a:t>
            </a:r>
            <a:r>
              <a:rPr lang="en-US" sz="1000" dirty="0" smtClean="0"/>
              <a:t>2017 </a:t>
            </a:r>
            <a:endParaRPr lang="bs-Latn-BA" sz="1000" dirty="0" smtClean="0"/>
          </a:p>
          <a:p>
            <a:r>
              <a:rPr lang="en-US" sz="1000" b="1" dirty="0" smtClean="0"/>
              <a:t>Number of employees: </a:t>
            </a:r>
            <a:r>
              <a:rPr lang="en-US" sz="1000" dirty="0" smtClean="0"/>
              <a:t>125 </a:t>
            </a:r>
            <a:endParaRPr lang="bs-Latn-BA" sz="1000" dirty="0" smtClean="0"/>
          </a:p>
          <a:p>
            <a:r>
              <a:rPr lang="en-US" sz="1000" b="1" dirty="0" smtClean="0"/>
              <a:t>Primary activity: </a:t>
            </a:r>
            <a:r>
              <a:rPr lang="en-US" sz="1000" dirty="0" smtClean="0"/>
              <a:t>Production of other technical and industrial textile products </a:t>
            </a:r>
            <a:endParaRPr lang="bs-Latn-BA" sz="1000" dirty="0" smtClean="0"/>
          </a:p>
          <a:p>
            <a:r>
              <a:rPr lang="en-US" sz="1000" b="1" dirty="0" smtClean="0"/>
              <a:t>Major export markets: </a:t>
            </a:r>
            <a:r>
              <a:rPr lang="en-US" sz="1000" dirty="0" smtClean="0"/>
              <a:t>Switzerland </a:t>
            </a:r>
            <a:endParaRPr lang="bs-Latn-BA" sz="1000" dirty="0" smtClean="0"/>
          </a:p>
          <a:p>
            <a:r>
              <a:rPr lang="en-US" sz="1000" b="1" dirty="0" smtClean="0"/>
              <a:t>Export products: </a:t>
            </a:r>
            <a:r>
              <a:rPr lang="en-US" sz="1000" dirty="0" smtClean="0"/>
              <a:t>Textiles Certificates: GRS certificate, GOTS certificate, OEKOTEX certificate</a:t>
            </a:r>
            <a:endParaRPr lang="bs-Latn-BA" sz="1000" dirty="0"/>
          </a:p>
        </p:txBody>
      </p:sp>
      <p:sp>
        <p:nvSpPr>
          <p:cNvPr id="6" name="Rectangle 5"/>
          <p:cNvSpPr/>
          <p:nvPr/>
        </p:nvSpPr>
        <p:spPr>
          <a:xfrm>
            <a:off x="113303" y="4827568"/>
            <a:ext cx="5741397" cy="2092881"/>
          </a:xfrm>
          <a:prstGeom prst="rect">
            <a:avLst/>
          </a:prstGeom>
        </p:spPr>
        <p:txBody>
          <a:bodyPr wrap="square">
            <a:spAutoFit/>
          </a:bodyPr>
          <a:lstStyle/>
          <a:p>
            <a:pPr algn="just"/>
            <a:r>
              <a:rPr lang="de-DE" sz="1000" dirty="0" smtClean="0"/>
              <a:t>Forster Rohner Ilidža d.o.o. ist Teil der Gruppe des weltweit renommierten Marktführers auf dem Gebiet der traditionellen, feinen und innovativen Stickerei und Verarbeitung von außergewöhnlich feinen, hochwertigen Textilstoffen, Forster Rohner AG aus der Schweiz. Wir sind eine Gruppe mit einer hundertjährigen Tradition, die weltweit über 800 Mitarbeiter beschäftigt, darunter über 100 Mitarbeiter in Bosnien und Herzegowina. Die Liebe zum Detail und das Streben nach Perfektionismus sind das, was uns von anderen Wettbewerbsunternehmen unterscheidet. Wir sind ein Unternehmen, das für die bekanntesten Modehäuser und Marken der Welt arbeitet.</a:t>
            </a:r>
            <a:endParaRPr lang="bs-Latn-BA" sz="1000" dirty="0" smtClean="0"/>
          </a:p>
          <a:p>
            <a:pPr algn="just"/>
            <a:endParaRPr lang="bs-Latn-BA" sz="1000" dirty="0" smtClean="0"/>
          </a:p>
          <a:p>
            <a:r>
              <a:rPr lang="bs-Latn-BA" sz="1000" b="1" dirty="0" smtClean="0"/>
              <a:t>Gründungsjahr: </a:t>
            </a:r>
            <a:r>
              <a:rPr lang="bs-Latn-BA" sz="1000" dirty="0" smtClean="0"/>
              <a:t>2017 </a:t>
            </a:r>
          </a:p>
          <a:p>
            <a:r>
              <a:rPr lang="bs-Latn-BA" sz="1000" b="1" dirty="0" smtClean="0"/>
              <a:t>Anzahl der Mitarbeiter: </a:t>
            </a:r>
            <a:r>
              <a:rPr lang="bs-Latn-BA" sz="1000" dirty="0" smtClean="0"/>
              <a:t>125 </a:t>
            </a:r>
          </a:p>
          <a:p>
            <a:r>
              <a:rPr lang="bs-Latn-BA" sz="1000" b="1" dirty="0" smtClean="0"/>
              <a:t>Haupttätigkeit: </a:t>
            </a:r>
            <a:r>
              <a:rPr lang="bs-Latn-BA" sz="1000" dirty="0" smtClean="0"/>
              <a:t>Herstellung sonstiger technischer und industrieller Textilprodukte Wichtigste </a:t>
            </a:r>
          </a:p>
          <a:p>
            <a:r>
              <a:rPr lang="bs-Latn-BA" sz="1000" b="1" dirty="0" smtClean="0"/>
              <a:t>Exportmärkte: </a:t>
            </a:r>
            <a:r>
              <a:rPr lang="bs-Latn-BA" sz="1000" dirty="0" smtClean="0"/>
              <a:t>Schweiz </a:t>
            </a:r>
          </a:p>
          <a:p>
            <a:r>
              <a:rPr lang="bs-Latn-BA" sz="1000" b="1" dirty="0" smtClean="0"/>
              <a:t>Exportprodukte: </a:t>
            </a:r>
            <a:r>
              <a:rPr lang="bs-Latn-BA" sz="1000" dirty="0" smtClean="0"/>
              <a:t>Textilien Zertifikate: GRS-Zertifikat, GOTS-Zertifikat, OEKOTEX-Zertifikat </a:t>
            </a:r>
            <a:endParaRPr lang="bs-Latn-BA" sz="1000" dirty="0"/>
          </a:p>
        </p:txBody>
      </p:sp>
      <p:cxnSp>
        <p:nvCxnSpPr>
          <p:cNvPr id="8" name="Straight Connector 7"/>
          <p:cNvCxnSpPr/>
          <p:nvPr/>
        </p:nvCxnSpPr>
        <p:spPr>
          <a:xfrm>
            <a:off x="113303" y="4750003"/>
            <a:ext cx="5741397" cy="24676"/>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159500" y="2799879"/>
            <a:ext cx="5537200" cy="0"/>
          </a:xfrm>
          <a:prstGeom prst="line">
            <a:avLst/>
          </a:prstGeom>
          <a:ln w="57150"/>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93" r="15838"/>
          <a:stretch/>
        </p:blipFill>
        <p:spPr>
          <a:xfrm>
            <a:off x="6466619" y="244148"/>
            <a:ext cx="2944068" cy="243522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4" y="208287"/>
            <a:ext cx="3269424" cy="468852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54" y="-352901"/>
            <a:ext cx="2906510" cy="556342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837009" y="4532822"/>
            <a:ext cx="1766541" cy="266066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7961" y="259486"/>
            <a:ext cx="1623483" cy="243522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6619" y="4896812"/>
            <a:ext cx="2774418" cy="1849612"/>
          </a:xfrm>
          <a:prstGeom prst="rect">
            <a:avLst/>
          </a:prstGeom>
        </p:spPr>
      </p:pic>
    </p:spTree>
    <p:extLst>
      <p:ext uri="{BB962C8B-B14F-4D97-AF65-F5344CB8AC3E}">
        <p14:creationId xmlns:p14="http://schemas.microsoft.com/office/powerpoint/2010/main" val="142101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64250" y="2799879"/>
            <a:ext cx="5765800" cy="1938992"/>
          </a:xfrm>
          <a:prstGeom prst="rect">
            <a:avLst/>
          </a:prstGeom>
        </p:spPr>
        <p:txBody>
          <a:bodyPr wrap="square">
            <a:spAutoFit/>
          </a:bodyPr>
          <a:lstStyle/>
          <a:p>
            <a:pPr algn="just"/>
            <a:r>
              <a:rPr lang="en-US" sz="1000" dirty="0" smtClean="0"/>
              <a:t>Forster Rohner Ilidža d.o.o. is part of the Group of the world-renowned leader in the field of traditional, fine, and innovative embroidery and processing of exceptionally refined, high-quality textile fabrics, Forster Rohner AG from Switzerland. We are a group with a hundred-year tradition that employs over 800 people worldwide, including over 100 employees in Bosnia and Herzegovina. Attention to detail and a strive for perfectionism are what set us apart from other competitive companies. We are a company that works for the world's most famous fashion houses and brands.</a:t>
            </a:r>
            <a:endParaRPr lang="bs-Latn-BA" sz="1000" dirty="0" smtClean="0"/>
          </a:p>
          <a:p>
            <a:endParaRPr lang="bs-Latn-BA" sz="1000" b="1" dirty="0"/>
          </a:p>
          <a:p>
            <a:r>
              <a:rPr lang="en-US" sz="1000" b="1" dirty="0" smtClean="0"/>
              <a:t>Year of establishment: </a:t>
            </a:r>
            <a:r>
              <a:rPr lang="en-US" sz="1000" dirty="0" smtClean="0"/>
              <a:t>2017 </a:t>
            </a:r>
            <a:endParaRPr lang="bs-Latn-BA" sz="1000" dirty="0" smtClean="0"/>
          </a:p>
          <a:p>
            <a:r>
              <a:rPr lang="en-US" sz="1000" b="1" dirty="0" smtClean="0"/>
              <a:t>Number of employees: </a:t>
            </a:r>
            <a:r>
              <a:rPr lang="en-US" sz="1000" dirty="0" smtClean="0"/>
              <a:t>125 </a:t>
            </a:r>
            <a:endParaRPr lang="bs-Latn-BA" sz="1000" dirty="0" smtClean="0"/>
          </a:p>
          <a:p>
            <a:r>
              <a:rPr lang="en-US" sz="1000" b="1" dirty="0" smtClean="0"/>
              <a:t>Primary activity: </a:t>
            </a:r>
            <a:r>
              <a:rPr lang="en-US" sz="1000" dirty="0" smtClean="0"/>
              <a:t>Production of other technical and industrial textile products </a:t>
            </a:r>
            <a:endParaRPr lang="bs-Latn-BA" sz="1000" dirty="0" smtClean="0"/>
          </a:p>
          <a:p>
            <a:r>
              <a:rPr lang="en-US" sz="1000" b="1" dirty="0" smtClean="0"/>
              <a:t>Major export markets: </a:t>
            </a:r>
            <a:r>
              <a:rPr lang="en-US" sz="1000" dirty="0" smtClean="0"/>
              <a:t>Switzerland </a:t>
            </a:r>
            <a:endParaRPr lang="bs-Latn-BA" sz="1000" dirty="0" smtClean="0"/>
          </a:p>
          <a:p>
            <a:r>
              <a:rPr lang="en-US" sz="1000" b="1" dirty="0" smtClean="0"/>
              <a:t>Export products: </a:t>
            </a:r>
            <a:r>
              <a:rPr lang="en-US" sz="1000" dirty="0" smtClean="0"/>
              <a:t>Textiles Certificates: GRS certificate, GOTS certificate, OEKOTEX certificate</a:t>
            </a:r>
            <a:endParaRPr lang="bs-Latn-BA" sz="1000" dirty="0"/>
          </a:p>
        </p:txBody>
      </p:sp>
      <p:sp>
        <p:nvSpPr>
          <p:cNvPr id="6" name="Rectangle 5"/>
          <p:cNvSpPr/>
          <p:nvPr/>
        </p:nvSpPr>
        <p:spPr>
          <a:xfrm>
            <a:off x="113303" y="4827568"/>
            <a:ext cx="5741397" cy="2092881"/>
          </a:xfrm>
          <a:prstGeom prst="rect">
            <a:avLst/>
          </a:prstGeom>
        </p:spPr>
        <p:txBody>
          <a:bodyPr wrap="square">
            <a:spAutoFit/>
          </a:bodyPr>
          <a:lstStyle/>
          <a:p>
            <a:pPr algn="just"/>
            <a:r>
              <a:rPr lang="de-DE" sz="1000" dirty="0" smtClean="0"/>
              <a:t>Forster Rohner Ilidža d.o.o. ist Teil der Gruppe des weltweit renommierten Marktführers auf dem Gebiet der traditionellen, feinen und innovativen Stickerei und Verarbeitung von außergewöhnlich feinen, hochwertigen Textilstoffen, Forster Rohner AG aus der Schweiz. Wir sind eine Gruppe mit einer hundertjährigen Tradition, die weltweit über 800 Mitarbeiter beschäftigt, darunter über 100 Mitarbeiter in Bosnien und Herzegowina. Die Liebe zum Detail und das Streben nach Perfektionismus sind das, was uns von anderen Wettbewerbsunternehmen unterscheidet. Wir sind ein Unternehmen, das für die bekanntesten Modehäuser und Marken der Welt arbeitet.</a:t>
            </a:r>
            <a:endParaRPr lang="bs-Latn-BA" sz="1000" dirty="0" smtClean="0"/>
          </a:p>
          <a:p>
            <a:pPr algn="just"/>
            <a:endParaRPr lang="bs-Latn-BA" sz="1000" dirty="0" smtClean="0"/>
          </a:p>
          <a:p>
            <a:r>
              <a:rPr lang="bs-Latn-BA" sz="1000" b="1" dirty="0" smtClean="0"/>
              <a:t>Gründungsjahr: </a:t>
            </a:r>
            <a:r>
              <a:rPr lang="bs-Latn-BA" sz="1000" dirty="0" smtClean="0"/>
              <a:t>2017 </a:t>
            </a:r>
          </a:p>
          <a:p>
            <a:r>
              <a:rPr lang="bs-Latn-BA" sz="1000" b="1" dirty="0" smtClean="0"/>
              <a:t>Anzahl der Mitarbeiter: </a:t>
            </a:r>
            <a:r>
              <a:rPr lang="bs-Latn-BA" sz="1000" dirty="0" smtClean="0"/>
              <a:t>125 </a:t>
            </a:r>
          </a:p>
          <a:p>
            <a:r>
              <a:rPr lang="bs-Latn-BA" sz="1000" b="1" dirty="0" smtClean="0"/>
              <a:t>Haupttätigkeit: </a:t>
            </a:r>
            <a:r>
              <a:rPr lang="bs-Latn-BA" sz="1000" dirty="0" smtClean="0"/>
              <a:t>Herstellung sonstiger technischer und industrieller Textilprodukte Wichtigste </a:t>
            </a:r>
          </a:p>
          <a:p>
            <a:r>
              <a:rPr lang="bs-Latn-BA" sz="1000" b="1" dirty="0" smtClean="0"/>
              <a:t>Exportmärkte: </a:t>
            </a:r>
            <a:r>
              <a:rPr lang="bs-Latn-BA" sz="1000" dirty="0" smtClean="0"/>
              <a:t>Schweiz </a:t>
            </a:r>
          </a:p>
          <a:p>
            <a:r>
              <a:rPr lang="bs-Latn-BA" sz="1000" b="1" dirty="0" smtClean="0"/>
              <a:t>Exportprodukte: </a:t>
            </a:r>
            <a:r>
              <a:rPr lang="bs-Latn-BA" sz="1000" dirty="0" smtClean="0"/>
              <a:t>Textilien Zertifikate: GRS-Zertifikat, GOTS-Zertifikat, OEKOTEX-Zertifikat </a:t>
            </a:r>
            <a:endParaRPr lang="bs-Latn-BA" sz="1000" dirty="0"/>
          </a:p>
        </p:txBody>
      </p:sp>
      <p:cxnSp>
        <p:nvCxnSpPr>
          <p:cNvPr id="8" name="Straight Connector 7"/>
          <p:cNvCxnSpPr/>
          <p:nvPr/>
        </p:nvCxnSpPr>
        <p:spPr>
          <a:xfrm>
            <a:off x="113303" y="4750003"/>
            <a:ext cx="5741397" cy="24676"/>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159500" y="2799879"/>
            <a:ext cx="5537200" cy="0"/>
          </a:xfrm>
          <a:prstGeom prst="line">
            <a:avLst/>
          </a:prstGeom>
          <a:ln w="57150"/>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93" r="15838"/>
          <a:stretch/>
        </p:blipFill>
        <p:spPr>
          <a:xfrm>
            <a:off x="8752632" y="264848"/>
            <a:ext cx="2944068" cy="243522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4" y="208287"/>
            <a:ext cx="3269424" cy="468852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54" y="-352901"/>
            <a:ext cx="2906510" cy="556342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616448" y="4532822"/>
            <a:ext cx="1766541" cy="266066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101373">
            <a:off x="6397156" y="4664721"/>
            <a:ext cx="2418572" cy="241857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1273" y="264847"/>
            <a:ext cx="1623483" cy="2435225"/>
          </a:xfrm>
          <a:prstGeom prst="rect">
            <a:avLst/>
          </a:prstGeom>
        </p:spPr>
      </p:pic>
    </p:spTree>
    <p:extLst>
      <p:ext uri="{BB962C8B-B14F-4D97-AF65-F5344CB8AC3E}">
        <p14:creationId xmlns:p14="http://schemas.microsoft.com/office/powerpoint/2010/main" val="3445745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64250" y="2799879"/>
            <a:ext cx="5765800" cy="1938992"/>
          </a:xfrm>
          <a:prstGeom prst="rect">
            <a:avLst/>
          </a:prstGeom>
        </p:spPr>
        <p:txBody>
          <a:bodyPr wrap="square">
            <a:spAutoFit/>
          </a:bodyPr>
          <a:lstStyle/>
          <a:p>
            <a:pPr algn="just"/>
            <a:r>
              <a:rPr lang="en-US" sz="1000" dirty="0" smtClean="0"/>
              <a:t>Forster Rohner Ilidža d.o.o. is part of the Group of the world-renowned leader in the field of traditional, fine, and innovative embroidery and processing of exceptionally refined, high-quality textile fabrics, Forster Rohner AG from Switzerland. We are a group with a hundred-year tradition that employs over 800 people worldwide, including over 100 employees in Bosnia and Herzegovina. Attention to detail and a strive for perfectionism are what set us apart from other competitive companies. We are a company that works for the world's most famous fashion houses and brands.</a:t>
            </a:r>
            <a:endParaRPr lang="bs-Latn-BA" sz="1000" dirty="0" smtClean="0"/>
          </a:p>
          <a:p>
            <a:endParaRPr lang="bs-Latn-BA" sz="1000" b="1" dirty="0"/>
          </a:p>
          <a:p>
            <a:r>
              <a:rPr lang="en-US" sz="1000" b="1" dirty="0" smtClean="0"/>
              <a:t>Year of establishment: </a:t>
            </a:r>
            <a:r>
              <a:rPr lang="en-US" sz="1000" dirty="0" smtClean="0"/>
              <a:t>2017 </a:t>
            </a:r>
            <a:endParaRPr lang="bs-Latn-BA" sz="1000" dirty="0" smtClean="0"/>
          </a:p>
          <a:p>
            <a:r>
              <a:rPr lang="en-US" sz="1000" b="1" dirty="0" smtClean="0"/>
              <a:t>Number of employees: </a:t>
            </a:r>
            <a:r>
              <a:rPr lang="en-US" sz="1000" dirty="0" smtClean="0"/>
              <a:t>125 </a:t>
            </a:r>
            <a:endParaRPr lang="bs-Latn-BA" sz="1000" dirty="0" smtClean="0"/>
          </a:p>
          <a:p>
            <a:r>
              <a:rPr lang="en-US" sz="1000" b="1" dirty="0" smtClean="0"/>
              <a:t>Primary activity: </a:t>
            </a:r>
            <a:r>
              <a:rPr lang="en-US" sz="1000" dirty="0" smtClean="0"/>
              <a:t>Production of other technical and industrial textile products </a:t>
            </a:r>
            <a:endParaRPr lang="bs-Latn-BA" sz="1000" dirty="0" smtClean="0"/>
          </a:p>
          <a:p>
            <a:r>
              <a:rPr lang="en-US" sz="1000" b="1" dirty="0" smtClean="0"/>
              <a:t>Major export markets: </a:t>
            </a:r>
            <a:r>
              <a:rPr lang="en-US" sz="1000" dirty="0" smtClean="0"/>
              <a:t>Switzerland </a:t>
            </a:r>
            <a:endParaRPr lang="bs-Latn-BA" sz="1000" dirty="0" smtClean="0"/>
          </a:p>
          <a:p>
            <a:r>
              <a:rPr lang="en-US" sz="1000" b="1" dirty="0" smtClean="0"/>
              <a:t>Export products: </a:t>
            </a:r>
            <a:r>
              <a:rPr lang="en-US" sz="1000" dirty="0" smtClean="0"/>
              <a:t>Textiles Certificates: GRS certificate, GOTS certificate, OEKOTEX certificate</a:t>
            </a:r>
            <a:endParaRPr lang="bs-Latn-BA" sz="1000" dirty="0"/>
          </a:p>
        </p:txBody>
      </p:sp>
      <p:sp>
        <p:nvSpPr>
          <p:cNvPr id="6" name="Rectangle 5"/>
          <p:cNvSpPr/>
          <p:nvPr/>
        </p:nvSpPr>
        <p:spPr>
          <a:xfrm>
            <a:off x="113303" y="4827568"/>
            <a:ext cx="5741397" cy="2092881"/>
          </a:xfrm>
          <a:prstGeom prst="rect">
            <a:avLst/>
          </a:prstGeom>
        </p:spPr>
        <p:txBody>
          <a:bodyPr wrap="square">
            <a:spAutoFit/>
          </a:bodyPr>
          <a:lstStyle/>
          <a:p>
            <a:pPr algn="just"/>
            <a:r>
              <a:rPr lang="de-DE" sz="1000" dirty="0" smtClean="0"/>
              <a:t>Forster Rohner Ilidža d.o.o. ist Teil der Gruppe des weltweit renommierten Marktführers auf dem Gebiet der traditionellen, feinen und innovativen Stickerei und Verarbeitung von außergewöhnlich feinen, hochwertigen Textilstoffen, Forster Rohner AG aus der Schweiz. Wir sind eine Gruppe mit einer hundertjährigen Tradition, die weltweit über 800 Mitarbeiter beschäftigt, darunter über 100 Mitarbeiter in Bosnien und Herzegowina. Die Liebe zum Detail und das Streben nach Perfektionismus sind das, was uns von anderen Wettbewerbsunternehmen unterscheidet. Wir sind ein Unternehmen, das für die bekanntesten Modehäuser und Marken der Welt arbeitet.</a:t>
            </a:r>
            <a:endParaRPr lang="bs-Latn-BA" sz="1000" dirty="0" smtClean="0"/>
          </a:p>
          <a:p>
            <a:pPr algn="just"/>
            <a:endParaRPr lang="bs-Latn-BA" sz="1000" dirty="0" smtClean="0"/>
          </a:p>
          <a:p>
            <a:r>
              <a:rPr lang="bs-Latn-BA" sz="1000" b="1" dirty="0" smtClean="0"/>
              <a:t>Gründungsjahr: </a:t>
            </a:r>
            <a:r>
              <a:rPr lang="bs-Latn-BA" sz="1000" dirty="0" smtClean="0"/>
              <a:t>2017 </a:t>
            </a:r>
          </a:p>
          <a:p>
            <a:r>
              <a:rPr lang="bs-Latn-BA" sz="1000" b="1" dirty="0" smtClean="0"/>
              <a:t>Anzahl der Mitarbeiter: </a:t>
            </a:r>
            <a:r>
              <a:rPr lang="bs-Latn-BA" sz="1000" dirty="0" smtClean="0"/>
              <a:t>125 </a:t>
            </a:r>
          </a:p>
          <a:p>
            <a:r>
              <a:rPr lang="bs-Latn-BA" sz="1000" b="1" dirty="0" smtClean="0"/>
              <a:t>Haupttätigkeit: </a:t>
            </a:r>
            <a:r>
              <a:rPr lang="bs-Latn-BA" sz="1000" dirty="0" smtClean="0"/>
              <a:t>Herstellung sonstiger technischer und industrieller Textilprodukte Wichtigste </a:t>
            </a:r>
          </a:p>
          <a:p>
            <a:r>
              <a:rPr lang="bs-Latn-BA" sz="1000" b="1" dirty="0" smtClean="0"/>
              <a:t>Exportmärkte: </a:t>
            </a:r>
            <a:r>
              <a:rPr lang="bs-Latn-BA" sz="1000" dirty="0" smtClean="0"/>
              <a:t>Schweiz </a:t>
            </a:r>
          </a:p>
          <a:p>
            <a:r>
              <a:rPr lang="bs-Latn-BA" sz="1000" b="1" dirty="0" smtClean="0"/>
              <a:t>Exportprodukte: </a:t>
            </a:r>
            <a:r>
              <a:rPr lang="bs-Latn-BA" sz="1000" dirty="0" smtClean="0"/>
              <a:t>Textilien Zertifikate: GRS-Zertifikat, GOTS-Zertifikat, OEKOTEX-Zertifikat </a:t>
            </a:r>
            <a:endParaRPr lang="bs-Latn-BA" sz="1000" dirty="0"/>
          </a:p>
        </p:txBody>
      </p:sp>
      <p:cxnSp>
        <p:nvCxnSpPr>
          <p:cNvPr id="8" name="Straight Connector 7"/>
          <p:cNvCxnSpPr/>
          <p:nvPr/>
        </p:nvCxnSpPr>
        <p:spPr>
          <a:xfrm>
            <a:off x="113303" y="4750003"/>
            <a:ext cx="5741397" cy="24676"/>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159500" y="2799879"/>
            <a:ext cx="5537200" cy="0"/>
          </a:xfrm>
          <a:prstGeom prst="line">
            <a:avLst/>
          </a:prstGeom>
          <a:ln w="57150"/>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93" r="15838"/>
          <a:stretch/>
        </p:blipFill>
        <p:spPr>
          <a:xfrm>
            <a:off x="6411273" y="4928803"/>
            <a:ext cx="2375215" cy="181762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4" y="208287"/>
            <a:ext cx="3269424" cy="468852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54" y="-352901"/>
            <a:ext cx="2906510" cy="556342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616448" y="4532822"/>
            <a:ext cx="1766541" cy="266066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1273" y="264847"/>
            <a:ext cx="1623483" cy="243522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8621" y="264846"/>
            <a:ext cx="3568079" cy="2435225"/>
          </a:xfrm>
          <a:prstGeom prst="rect">
            <a:avLst/>
          </a:prstGeom>
        </p:spPr>
      </p:pic>
    </p:spTree>
    <p:extLst>
      <p:ext uri="{BB962C8B-B14F-4D97-AF65-F5344CB8AC3E}">
        <p14:creationId xmlns:p14="http://schemas.microsoft.com/office/powerpoint/2010/main" val="2627537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64250" y="2799879"/>
            <a:ext cx="5765800" cy="1938992"/>
          </a:xfrm>
          <a:prstGeom prst="rect">
            <a:avLst/>
          </a:prstGeom>
        </p:spPr>
        <p:txBody>
          <a:bodyPr wrap="square">
            <a:spAutoFit/>
          </a:bodyPr>
          <a:lstStyle/>
          <a:p>
            <a:pPr algn="just"/>
            <a:r>
              <a:rPr lang="en-US" sz="1000" dirty="0" smtClean="0"/>
              <a:t>Forster Rohner Ilidža d.o.o. is part of the Group of the world-renowned leader in the field of traditional, fine, and innovative embroidery and processing of exceptionally refined, high-quality textile fabrics, Forster Rohner AG from Switzerland. We are a group with a hundred-year tradition that employs over 800 people worldwide, including over 100 employees in Bosnia and Herzegovina. Attention to detail and a strive for perfectionism are what set us apart from other competitive companies. We are a company that works for the world's most famous fashion houses and brands.</a:t>
            </a:r>
            <a:endParaRPr lang="bs-Latn-BA" sz="1000" dirty="0" smtClean="0"/>
          </a:p>
          <a:p>
            <a:endParaRPr lang="bs-Latn-BA" sz="1000" b="1" dirty="0"/>
          </a:p>
          <a:p>
            <a:r>
              <a:rPr lang="en-US" sz="1000" b="1" dirty="0" smtClean="0"/>
              <a:t>Year of establishment: </a:t>
            </a:r>
            <a:r>
              <a:rPr lang="en-US" sz="1000" dirty="0" smtClean="0"/>
              <a:t>2017 </a:t>
            </a:r>
            <a:endParaRPr lang="bs-Latn-BA" sz="1000" dirty="0" smtClean="0"/>
          </a:p>
          <a:p>
            <a:r>
              <a:rPr lang="en-US" sz="1000" b="1" dirty="0" smtClean="0"/>
              <a:t>Number of employees: </a:t>
            </a:r>
            <a:r>
              <a:rPr lang="en-US" sz="1000" dirty="0" smtClean="0"/>
              <a:t>125 </a:t>
            </a:r>
            <a:endParaRPr lang="bs-Latn-BA" sz="1000" dirty="0" smtClean="0"/>
          </a:p>
          <a:p>
            <a:r>
              <a:rPr lang="en-US" sz="1000" b="1" dirty="0" smtClean="0"/>
              <a:t>Primary activity: </a:t>
            </a:r>
            <a:r>
              <a:rPr lang="en-US" sz="1000" dirty="0" smtClean="0"/>
              <a:t>Production of other technical and industrial textile products </a:t>
            </a:r>
            <a:endParaRPr lang="bs-Latn-BA" sz="1000" dirty="0" smtClean="0"/>
          </a:p>
          <a:p>
            <a:r>
              <a:rPr lang="en-US" sz="1000" b="1" dirty="0" smtClean="0"/>
              <a:t>Major export markets: </a:t>
            </a:r>
            <a:r>
              <a:rPr lang="en-US" sz="1000" dirty="0" smtClean="0"/>
              <a:t>Switzerland </a:t>
            </a:r>
            <a:endParaRPr lang="bs-Latn-BA" sz="1000" dirty="0" smtClean="0"/>
          </a:p>
          <a:p>
            <a:r>
              <a:rPr lang="en-US" sz="1000" b="1" dirty="0" smtClean="0"/>
              <a:t>Export products: </a:t>
            </a:r>
            <a:r>
              <a:rPr lang="en-US" sz="1000" dirty="0" smtClean="0"/>
              <a:t>Textiles Certificates: GRS certificate, GOTS certificate, OEKOTEX certificate</a:t>
            </a:r>
            <a:endParaRPr lang="bs-Latn-BA" sz="1000" dirty="0"/>
          </a:p>
        </p:txBody>
      </p:sp>
      <p:sp>
        <p:nvSpPr>
          <p:cNvPr id="6" name="Rectangle 5"/>
          <p:cNvSpPr/>
          <p:nvPr/>
        </p:nvSpPr>
        <p:spPr>
          <a:xfrm>
            <a:off x="113303" y="4827568"/>
            <a:ext cx="5741397" cy="2092881"/>
          </a:xfrm>
          <a:prstGeom prst="rect">
            <a:avLst/>
          </a:prstGeom>
        </p:spPr>
        <p:txBody>
          <a:bodyPr wrap="square">
            <a:spAutoFit/>
          </a:bodyPr>
          <a:lstStyle/>
          <a:p>
            <a:pPr algn="just"/>
            <a:r>
              <a:rPr lang="de-DE" sz="1000" dirty="0" smtClean="0"/>
              <a:t>Forster Rohner Ilidža d.o.o. ist Teil der Gruppe des weltweit renommierten Marktführers auf dem Gebiet der traditionellen, feinen und innovativen Stickerei und Verarbeitung von außergewöhnlich feinen, hochwertigen Textilstoffen, Forster Rohner AG aus der Schweiz. Wir sind eine Gruppe mit einer hundertjährigen Tradition, die weltweit über 800 Mitarbeiter beschäftigt, darunter über 100 Mitarbeiter in Bosnien und Herzegowina. Die Liebe zum Detail und das Streben nach Perfektionismus sind das, was uns von anderen Wettbewerbsunternehmen unterscheidet. Wir sind ein Unternehmen, das für die bekanntesten Modehäuser und Marken der Welt arbeitet.</a:t>
            </a:r>
            <a:endParaRPr lang="bs-Latn-BA" sz="1000" dirty="0" smtClean="0"/>
          </a:p>
          <a:p>
            <a:pPr algn="just"/>
            <a:endParaRPr lang="bs-Latn-BA" sz="1000" dirty="0" smtClean="0"/>
          </a:p>
          <a:p>
            <a:r>
              <a:rPr lang="bs-Latn-BA" sz="1000" b="1" dirty="0" smtClean="0"/>
              <a:t>Gründungsjahr: </a:t>
            </a:r>
            <a:r>
              <a:rPr lang="bs-Latn-BA" sz="1000" dirty="0" smtClean="0"/>
              <a:t>2017 </a:t>
            </a:r>
          </a:p>
          <a:p>
            <a:r>
              <a:rPr lang="bs-Latn-BA" sz="1000" b="1" dirty="0" smtClean="0"/>
              <a:t>Anzahl der Mitarbeiter: </a:t>
            </a:r>
            <a:r>
              <a:rPr lang="bs-Latn-BA" sz="1000" dirty="0" smtClean="0"/>
              <a:t>125 </a:t>
            </a:r>
          </a:p>
          <a:p>
            <a:r>
              <a:rPr lang="bs-Latn-BA" sz="1000" b="1" dirty="0" smtClean="0"/>
              <a:t>Haupttätigkeit: </a:t>
            </a:r>
            <a:r>
              <a:rPr lang="bs-Latn-BA" sz="1000" dirty="0" smtClean="0"/>
              <a:t>Herstellung sonstiger technischer und industrieller Textilprodukte Wichtigste </a:t>
            </a:r>
          </a:p>
          <a:p>
            <a:r>
              <a:rPr lang="bs-Latn-BA" sz="1000" b="1" dirty="0" smtClean="0"/>
              <a:t>Exportmärkte: </a:t>
            </a:r>
            <a:r>
              <a:rPr lang="bs-Latn-BA" sz="1000" dirty="0" smtClean="0"/>
              <a:t>Schweiz </a:t>
            </a:r>
          </a:p>
          <a:p>
            <a:r>
              <a:rPr lang="bs-Latn-BA" sz="1000" b="1" dirty="0" smtClean="0"/>
              <a:t>Exportprodukte: </a:t>
            </a:r>
            <a:r>
              <a:rPr lang="bs-Latn-BA" sz="1000" dirty="0" smtClean="0"/>
              <a:t>Textilien Zertifikate: GRS-Zertifikat, GOTS-Zertifikat, OEKOTEX-Zertifikat </a:t>
            </a:r>
            <a:endParaRPr lang="bs-Latn-BA" sz="1000" dirty="0"/>
          </a:p>
        </p:txBody>
      </p:sp>
      <p:cxnSp>
        <p:nvCxnSpPr>
          <p:cNvPr id="8" name="Straight Connector 7"/>
          <p:cNvCxnSpPr/>
          <p:nvPr/>
        </p:nvCxnSpPr>
        <p:spPr>
          <a:xfrm>
            <a:off x="113303" y="4750003"/>
            <a:ext cx="5741397" cy="24676"/>
          </a:xfrm>
          <a:prstGeom prst="line">
            <a:avLst/>
          </a:prstGeom>
          <a:ln w="57150"/>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5418" r="13194"/>
          <a:stretch/>
        </p:blipFill>
        <p:spPr>
          <a:xfrm>
            <a:off x="161206" y="320344"/>
            <a:ext cx="5504268" cy="4348648"/>
          </a:xfrm>
          <a:prstGeom prst="rect">
            <a:avLst/>
          </a:prstGeom>
        </p:spPr>
      </p:pic>
      <p:cxnSp>
        <p:nvCxnSpPr>
          <p:cNvPr id="23" name="Straight Connector 22"/>
          <p:cNvCxnSpPr/>
          <p:nvPr/>
        </p:nvCxnSpPr>
        <p:spPr>
          <a:xfrm>
            <a:off x="6159500" y="2799879"/>
            <a:ext cx="5537200" cy="0"/>
          </a:xfrm>
          <a:prstGeom prst="line">
            <a:avLst/>
          </a:prstGeom>
          <a:ln w="57150"/>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93" r="15838"/>
          <a:stretch/>
        </p:blipFill>
        <p:spPr>
          <a:xfrm>
            <a:off x="8752632" y="264848"/>
            <a:ext cx="2944068" cy="24352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8970" y="3414748"/>
            <a:ext cx="2515460" cy="360730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498" y="-401131"/>
            <a:ext cx="1888719" cy="361524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448892" y="4543678"/>
            <a:ext cx="1766541" cy="266066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101373">
            <a:off x="5785034" y="4653867"/>
            <a:ext cx="2418572" cy="241857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149" y="264848"/>
            <a:ext cx="1623483" cy="2435225"/>
          </a:xfrm>
          <a:prstGeom prst="rect">
            <a:avLst/>
          </a:prstGeom>
        </p:spPr>
      </p:pic>
    </p:spTree>
    <p:extLst>
      <p:ext uri="{BB962C8B-B14F-4D97-AF65-F5344CB8AC3E}">
        <p14:creationId xmlns:p14="http://schemas.microsoft.com/office/powerpoint/2010/main" val="13112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Widescreen</PresentationFormat>
  <Paragraphs>90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Forster Rohner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Omic, Jasmin</dc:creator>
  <cp:lastModifiedBy>Omic, Jasmin</cp:lastModifiedBy>
  <cp:revision>12</cp:revision>
  <dcterms:created xsi:type="dcterms:W3CDTF">2024-09-19T08:12:50Z</dcterms:created>
  <dcterms:modified xsi:type="dcterms:W3CDTF">2024-09-19T08:57:17Z</dcterms:modified>
</cp:coreProperties>
</file>