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12" r:id="rId3"/>
    <p:sldId id="316" r:id="rId4"/>
    <p:sldId id="311" r:id="rId5"/>
    <p:sldId id="320" r:id="rId6"/>
    <p:sldId id="321" r:id="rId7"/>
    <p:sldId id="318" r:id="rId8"/>
    <p:sldId id="319" r:id="rId9"/>
    <p:sldId id="322" r:id="rId10"/>
    <p:sldId id="306" r:id="rId11"/>
    <p:sldId id="28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DA3A3"/>
    <a:srgbClr val="0326BD"/>
    <a:srgbClr val="208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550E9-5063-4C72-8043-0F08D6CEEA1C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D3563-0562-44BA-8683-613F753C1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3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2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2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5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1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2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8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8527F70-D90B-4E51-82D3-D7CD36FE0DB6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1D846E1-C08D-4471-A4D2-1E48BF09A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hyperlink" Target="https://commons.wikimedia.org/wiki/File:Aristotle._Line_engraving_by_P._Fidanza_after_Raphael_Sanzio_Wellcome_V0000205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pixabay.com/en/gears-engine-copper-motion-cogs-24274/" TargetMode="External"/><Relationship Id="rId3" Type="http://schemas.microsoft.com/office/2007/relationships/hdphoto" Target="../media/hdphoto2.wdp"/><Relationship Id="rId7" Type="http://schemas.openxmlformats.org/officeDocument/2006/relationships/hyperlink" Target="https://openclipart.org/detail/193873/simple-gear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hyperlink" Target="https://pixabay.com/en/gear-wheel-mechanical-mechanism-311996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F8B2C6-8F2F-453D-8A14-C5DE5726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5"/>
          <a:stretch/>
        </p:blipFill>
        <p:spPr>
          <a:xfrm>
            <a:off x="-78808" y="14262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3D85D7-BA89-4497-86F6-75BA25F46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5216" y="5138432"/>
            <a:ext cx="5068855" cy="147781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CCC00"/>
                </a:solidFill>
              </a:rPr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F299E-C5C9-4CF4-9758-5589D6DA5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4071" y="5535696"/>
            <a:ext cx="4330262" cy="683284"/>
          </a:xfrm>
        </p:spPr>
        <p:txBody>
          <a:bodyPr>
            <a:normAutofit/>
          </a:bodyPr>
          <a:lstStyle/>
          <a:p>
            <a:r>
              <a:rPr lang="sr-Latn-ME" sz="2000" dirty="0"/>
              <a:t>Mašinski centar  -  </a:t>
            </a:r>
            <a:r>
              <a:rPr lang="en-US" sz="2000" dirty="0"/>
              <a:t>Remid Vis</a:t>
            </a:r>
            <a:r>
              <a:rPr lang="sr-Latn-ME" sz="2000" dirty="0"/>
              <a:t> d.o.o.</a:t>
            </a: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FECA7-AA97-45D9-B89E-B70A9D6872FE}"/>
              </a:ext>
            </a:extLst>
          </p:cNvPr>
          <p:cNvSpPr txBox="1">
            <a:spLocks/>
          </p:cNvSpPr>
          <p:nvPr/>
        </p:nvSpPr>
        <p:spPr>
          <a:xfrm>
            <a:off x="1" y="241756"/>
            <a:ext cx="12113172" cy="1551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/>
              <a:t>REMID VIS</a:t>
            </a:r>
          </a:p>
        </p:txBody>
      </p:sp>
    </p:spTree>
    <p:extLst>
      <p:ext uri="{BB962C8B-B14F-4D97-AF65-F5344CB8AC3E}">
        <p14:creationId xmlns:p14="http://schemas.microsoft.com/office/powerpoint/2010/main" val="688540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70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29" name="Rectangle 7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Freeform: Shape 76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06A53501-AC95-4FC1-8724-4A916E79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790" y="1940544"/>
            <a:ext cx="4621810" cy="30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78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2" name="Oval 80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62E8-CA64-4DCB-4B12-FCB3F4F9A3FC}"/>
              </a:ext>
            </a:extLst>
          </p:cNvPr>
          <p:cNvSpPr txBox="1"/>
          <p:nvPr/>
        </p:nvSpPr>
        <p:spPr>
          <a:xfrm>
            <a:off x="6234503" y="2293570"/>
            <a:ext cx="58183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ISO 9001:2015 Quality management systems</a:t>
            </a:r>
            <a:endParaRPr lang="sr-Latn-ME" dirty="0"/>
          </a:p>
          <a:p>
            <a:endParaRPr lang="en-US" dirty="0"/>
          </a:p>
          <a:p>
            <a:r>
              <a:rPr lang="en-US" dirty="0"/>
              <a:t>ISO 14001:2015 Environmental management systems</a:t>
            </a:r>
            <a:endParaRPr lang="sr-Latn-ME" dirty="0"/>
          </a:p>
          <a:p>
            <a:endParaRPr lang="en-US" dirty="0"/>
          </a:p>
          <a:p>
            <a:r>
              <a:rPr lang="en-US" dirty="0"/>
              <a:t>ISO 45001:2018 Occupational Health and Safety</a:t>
            </a:r>
            <a:endParaRPr lang="sr-Latn-ME" dirty="0"/>
          </a:p>
          <a:p>
            <a:endParaRPr lang="en-US" dirty="0"/>
          </a:p>
          <a:p>
            <a:r>
              <a:rPr lang="en-US" dirty="0"/>
              <a:t>ISO 50001:2018 Energy management systems</a:t>
            </a:r>
            <a:endParaRPr lang="sr-Latn-ME" dirty="0"/>
          </a:p>
          <a:p>
            <a:endParaRPr lang="en-US" dirty="0"/>
          </a:p>
          <a:p>
            <a:r>
              <a:rPr lang="en-US" dirty="0"/>
              <a:t>ISO 22301:2019 Security and resilience — Business continuity.</a:t>
            </a:r>
          </a:p>
        </p:txBody>
      </p:sp>
    </p:spTree>
    <p:extLst>
      <p:ext uri="{BB962C8B-B14F-4D97-AF65-F5344CB8AC3E}">
        <p14:creationId xmlns:p14="http://schemas.microsoft.com/office/powerpoint/2010/main" val="2743058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89D9C-6BF0-4702-A550-F71A45DE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688" y="1729660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sr-Latn-ME" sz="7200" dirty="0">
                <a:solidFill>
                  <a:schemeClr val="tx1"/>
                </a:solidFill>
              </a:rPr>
              <a:t>Thank you for your attention </a:t>
            </a:r>
            <a:r>
              <a:rPr lang="en-US" sz="72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8C6E8-FBCF-4195-9C90-5A0D461FB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33" y="1526651"/>
            <a:ext cx="3952932" cy="38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5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1473A-79B7-45FE-AFB6-E0DCE9AF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„Quality is not act.  It is a habit“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D509BE-CEA3-4C0F-BB11-78BFBA44D3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20684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DF418-4FCF-EF46-13C7-57BCBBB33640}"/>
              </a:ext>
            </a:extLst>
          </p:cNvPr>
          <p:cNvSpPr txBox="1"/>
          <p:nvPr/>
        </p:nvSpPr>
        <p:spPr>
          <a:xfrm>
            <a:off x="4874115" y="157027"/>
            <a:ext cx="503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we care about: </a:t>
            </a:r>
          </a:p>
        </p:txBody>
      </p:sp>
    </p:spTree>
    <p:extLst>
      <p:ext uri="{BB962C8B-B14F-4D97-AF65-F5344CB8AC3E}">
        <p14:creationId xmlns:p14="http://schemas.microsoft.com/office/powerpoint/2010/main" val="95899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4BC96-6C74-47E3-9CBA-147B3D25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27" y="4013828"/>
            <a:ext cx="492514" cy="621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15062-77DE-4835-901D-13E2C1406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91" y="4004526"/>
            <a:ext cx="492514" cy="621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8C13B-3582-40C3-B1B5-9EBFA313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55" y="3997605"/>
            <a:ext cx="492514" cy="621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DA200-B9E7-4DCE-B1AA-03087D2A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96" y="3992470"/>
            <a:ext cx="492514" cy="62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979E0-B346-4970-B481-CD6A670E8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25" y="4004526"/>
            <a:ext cx="492514" cy="621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BFA65-6207-4D69-83A1-0C0AB7B88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755" l="10000" r="90000">
                        <a14:foregroundMark x1="50000" y1="8019" x2="50000" y2="8019"/>
                        <a14:foregroundMark x1="50833" y1="5094" x2="50833" y2="5094"/>
                        <a14:foregroundMark x1="50595" y1="92264" x2="50595" y2="92264"/>
                        <a14:foregroundMark x1="50119" y1="95755" x2="50119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66" y="3987820"/>
            <a:ext cx="492514" cy="621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90EE30-451F-4A36-90DA-A2FF06B263F2}"/>
              </a:ext>
            </a:extLst>
          </p:cNvPr>
          <p:cNvSpPr txBox="1"/>
          <p:nvPr/>
        </p:nvSpPr>
        <p:spPr>
          <a:xfrm>
            <a:off x="682018" y="4630464"/>
            <a:ext cx="2193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3500 B.C.</a:t>
            </a:r>
          </a:p>
          <a:p>
            <a:pPr algn="ctr"/>
            <a:r>
              <a:rPr lang="sr-Latn-ME" dirty="0"/>
              <a:t>Creation of the wheel</a:t>
            </a:r>
          </a:p>
          <a:p>
            <a:pPr algn="ctr"/>
            <a:endParaRPr lang="sr-Latn-M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2FAA0-2FF1-4480-9EA8-47365A263200}"/>
              </a:ext>
            </a:extLst>
          </p:cNvPr>
          <p:cNvSpPr txBox="1"/>
          <p:nvPr/>
        </p:nvSpPr>
        <p:spPr>
          <a:xfrm>
            <a:off x="2672543" y="4645454"/>
            <a:ext cx="1757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50 A.D.</a:t>
            </a:r>
          </a:p>
          <a:p>
            <a:pPr algn="ctr"/>
            <a:r>
              <a:rPr lang="sr-Latn-ME" dirty="0"/>
              <a:t>Creation of gears and cogwheels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700FF-314C-4EAF-A690-8A4495E69C5F}"/>
              </a:ext>
            </a:extLst>
          </p:cNvPr>
          <p:cNvSpPr txBox="1"/>
          <p:nvPr/>
        </p:nvSpPr>
        <p:spPr>
          <a:xfrm>
            <a:off x="4336926" y="4638162"/>
            <a:ext cx="1986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1760</a:t>
            </a:r>
          </a:p>
          <a:p>
            <a:pPr algn="ctr"/>
            <a:r>
              <a:rPr lang="sr-Latn-ME" dirty="0"/>
              <a:t>Industrial Revolution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B4A05-7FC7-4368-90F2-F1EEF7E5EFD9}"/>
              </a:ext>
            </a:extLst>
          </p:cNvPr>
          <p:cNvSpPr txBox="1"/>
          <p:nvPr/>
        </p:nvSpPr>
        <p:spPr>
          <a:xfrm>
            <a:off x="6075970" y="4643372"/>
            <a:ext cx="1987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1998</a:t>
            </a:r>
          </a:p>
          <a:p>
            <a:pPr algn="ctr"/>
            <a:r>
              <a:rPr lang="sr-Latn-ME" dirty="0"/>
              <a:t>Beginning ideas of Remid Vis – Mechanical Engineering Center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3BDCF-5ABD-4B6C-9DFD-4D1B7FE24DDE}"/>
              </a:ext>
            </a:extLst>
          </p:cNvPr>
          <p:cNvSpPr txBox="1"/>
          <p:nvPr/>
        </p:nvSpPr>
        <p:spPr>
          <a:xfrm>
            <a:off x="7953167" y="4652598"/>
            <a:ext cx="2190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2002</a:t>
            </a:r>
          </a:p>
          <a:p>
            <a:pPr algn="ctr"/>
            <a:r>
              <a:rPr lang="sr-Latn-ME" dirty="0"/>
              <a:t>Establishment of Remid Vis – Mechanical Engineering Center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703BC-0C5D-4943-92B7-E8B8E1EFE9A3}"/>
              </a:ext>
            </a:extLst>
          </p:cNvPr>
          <p:cNvSpPr txBox="1"/>
          <p:nvPr/>
        </p:nvSpPr>
        <p:spPr>
          <a:xfrm>
            <a:off x="9940832" y="4704985"/>
            <a:ext cx="1574685" cy="124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dirty="0"/>
              <a:t>202</a:t>
            </a:r>
            <a:r>
              <a:rPr lang="en-US" dirty="0"/>
              <a:t>3</a:t>
            </a:r>
            <a:endParaRPr lang="sr-Latn-ME" dirty="0"/>
          </a:p>
          <a:p>
            <a:pPr algn="ctr"/>
            <a:r>
              <a:rPr lang="sr-Latn-ME" dirty="0"/>
              <a:t>Remid Vis helping you keep up!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A00864-E77D-4C4F-9E27-6284DDFBD3A9}"/>
              </a:ext>
            </a:extLst>
          </p:cNvPr>
          <p:cNvCxnSpPr>
            <a:cxnSpLocks/>
          </p:cNvCxnSpPr>
          <p:nvPr/>
        </p:nvCxnSpPr>
        <p:spPr>
          <a:xfrm flipV="1">
            <a:off x="854084" y="4632788"/>
            <a:ext cx="10530292" cy="2887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E598F0-C1EB-7E03-65EF-22D1C327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87" y="393706"/>
            <a:ext cx="3545439" cy="767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ABOUT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BE2B6-DD7B-29B8-1491-B60DF6FB114B}"/>
              </a:ext>
            </a:extLst>
          </p:cNvPr>
          <p:cNvSpPr txBox="1"/>
          <p:nvPr/>
        </p:nvSpPr>
        <p:spPr>
          <a:xfrm>
            <a:off x="1266617" y="1682936"/>
            <a:ext cx="10248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Remid Vis Mechanical Engineering Center is a company dedicated to making life easier.</a:t>
            </a:r>
          </a:p>
          <a:p>
            <a:endParaRPr lang="en-US" dirty="0"/>
          </a:p>
          <a:p>
            <a:r>
              <a:rPr lang="en-US" dirty="0"/>
              <a:t>Founded in the year 1998, the company’s motto has always been “perfection in motion”.  </a:t>
            </a:r>
          </a:p>
          <a:p>
            <a:endParaRPr lang="en-US" dirty="0"/>
          </a:p>
          <a:p>
            <a:r>
              <a:rPr lang="en-US" dirty="0"/>
              <a:t>Our mission is just that; to help maintain that movement at a practical level, through the production of parts that actually work! </a:t>
            </a:r>
          </a:p>
        </p:txBody>
      </p:sp>
    </p:spTree>
    <p:extLst>
      <p:ext uri="{BB962C8B-B14F-4D97-AF65-F5344CB8AC3E}">
        <p14:creationId xmlns:p14="http://schemas.microsoft.com/office/powerpoint/2010/main" val="415296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57A997F-57D3-4F47-B77A-14DE76B5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304EBC-E1F0-4042-84B1-65AD44AB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F5971A-100F-43B9-AF60-FD95A592D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4AA403-A228-4305-AE48-0FF5690E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81A8F5-59C9-487C-91CC-79BB6660B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82DF6B4-81CE-4086-A1B1-BE48BA8E2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9830760-26BB-4DF9-938D-77E5D34C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8FFB5-0CCA-42AA-87A6-7B573BB110D0}"/>
              </a:ext>
            </a:extLst>
          </p:cNvPr>
          <p:cNvSpPr txBox="1"/>
          <p:nvPr/>
        </p:nvSpPr>
        <p:spPr>
          <a:xfrm>
            <a:off x="570884" y="-108218"/>
            <a:ext cx="6251029" cy="24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WHAT WE DO: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980A548-0D03-2106-5E9F-6F137723A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559" r="-2" b="6708"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12B191D-14E0-48C6-9541-2DC3B7D1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2035" y="0"/>
            <a:ext cx="4329965" cy="3793338"/>
          </a:xfrm>
          <a:custGeom>
            <a:avLst/>
            <a:gdLst>
              <a:gd name="connsiteX0" fmla="*/ 620085 w 4329965"/>
              <a:gd name="connsiteY0" fmla="*/ 0 h 3793338"/>
              <a:gd name="connsiteX1" fmla="*/ 4329965 w 4329965"/>
              <a:gd name="connsiteY1" fmla="*/ 0 h 3793338"/>
              <a:gd name="connsiteX2" fmla="*/ 4329965 w 4329965"/>
              <a:gd name="connsiteY2" fmla="*/ 2733720 h 3793338"/>
              <a:gd name="connsiteX3" fmla="*/ 4251051 w 4329965"/>
              <a:gd name="connsiteY3" fmla="*/ 2820548 h 3793338"/>
              <a:gd name="connsiteX4" fmla="*/ 2611921 w 4329965"/>
              <a:gd name="connsiteY4" fmla="*/ 3499497 h 3793338"/>
              <a:gd name="connsiteX5" fmla="*/ 293841 w 4329965"/>
              <a:gd name="connsiteY5" fmla="*/ 1181418 h 3793338"/>
              <a:gd name="connsiteX6" fmla="*/ 573621 w 4329965"/>
              <a:gd name="connsiteY6" fmla="*/ 76483 h 3793338"/>
              <a:gd name="connsiteX7" fmla="*/ 284617 w 4329965"/>
              <a:gd name="connsiteY7" fmla="*/ 0 h 3793338"/>
              <a:gd name="connsiteX8" fmla="*/ 543760 w 4329965"/>
              <a:gd name="connsiteY8" fmla="*/ 0 h 3793338"/>
              <a:gd name="connsiteX9" fmla="*/ 516204 w 4329965"/>
              <a:gd name="connsiteY9" fmla="*/ 45359 h 3793338"/>
              <a:gd name="connsiteX10" fmla="*/ 228543 w 4329965"/>
              <a:gd name="connsiteY10" fmla="*/ 1181418 h 3793338"/>
              <a:gd name="connsiteX11" fmla="*/ 2611921 w 4329965"/>
              <a:gd name="connsiteY11" fmla="*/ 3564795 h 3793338"/>
              <a:gd name="connsiteX12" fmla="*/ 4297223 w 4329965"/>
              <a:gd name="connsiteY12" fmla="*/ 2866720 h 3793338"/>
              <a:gd name="connsiteX13" fmla="*/ 4329965 w 4329965"/>
              <a:gd name="connsiteY13" fmla="*/ 2830694 h 3793338"/>
              <a:gd name="connsiteX14" fmla="*/ 4329965 w 4329965"/>
              <a:gd name="connsiteY14" fmla="*/ 3145443 h 3793338"/>
              <a:gd name="connsiteX15" fmla="*/ 4273345 w 4329965"/>
              <a:gd name="connsiteY15" fmla="*/ 3196903 h 3793338"/>
              <a:gd name="connsiteX16" fmla="*/ 2611921 w 4329965"/>
              <a:gd name="connsiteY16" fmla="*/ 3793338 h 3793338"/>
              <a:gd name="connsiteX17" fmla="*/ 0 w 4329965"/>
              <a:gd name="connsiteY17" fmla="*/ 1181418 h 3793338"/>
              <a:gd name="connsiteX18" fmla="*/ 205258 w 4329965"/>
              <a:gd name="connsiteY18" fmla="*/ 164740 h 379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EF5C6A6-59C0-4E0C-CB0C-BD8E8651A1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254" b="4"/>
          <a:stretch/>
        </p:blipFill>
        <p:spPr>
          <a:xfrm>
            <a:off x="5679762" y="2791344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75806C2-AB07-4F56-936F-6EA1070F7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762" y="2791344"/>
            <a:ext cx="3197072" cy="319707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9923DF-00DF-45A6-86A0-5AD7FE49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42428" y="6229681"/>
            <a:ext cx="457200" cy="457200"/>
            <a:chOff x="11361456" y="6195813"/>
            <a:chExt cx="548640" cy="54864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2CF2C9B-5727-4B1C-9BEF-9E7BB40F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E8D297F-5AA5-452D-BA3A-F410FA84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3A7C71D-9D6D-5A1B-31CF-7A4682817A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9694" r="2" b="11280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55F217F-C24D-4846-B638-491EF6D2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50" y="3931475"/>
            <a:ext cx="3416150" cy="2926525"/>
          </a:xfrm>
          <a:custGeom>
            <a:avLst/>
            <a:gdLst>
              <a:gd name="connsiteX0" fmla="*/ 2001856 w 3416150"/>
              <a:gd name="connsiteY0" fmla="*/ 225209 h 2926525"/>
              <a:gd name="connsiteX1" fmla="*/ 3372804 w 3416150"/>
              <a:gd name="connsiteY1" fmla="*/ 871744 h 2926525"/>
              <a:gd name="connsiteX2" fmla="*/ 3416150 w 3416150"/>
              <a:gd name="connsiteY2" fmla="*/ 929710 h 2926525"/>
              <a:gd name="connsiteX3" fmla="*/ 3416150 w 3416150"/>
              <a:gd name="connsiteY3" fmla="*/ 2926525 h 2926525"/>
              <a:gd name="connsiteX4" fmla="*/ 486913 w 3416150"/>
              <a:gd name="connsiteY4" fmla="*/ 2926525 h 2926525"/>
              <a:gd name="connsiteX5" fmla="*/ 439641 w 3416150"/>
              <a:gd name="connsiteY5" fmla="*/ 2848713 h 2926525"/>
              <a:gd name="connsiteX6" fmla="*/ 225209 w 3416150"/>
              <a:gd name="connsiteY6" fmla="*/ 2001857 h 2926525"/>
              <a:gd name="connsiteX7" fmla="*/ 2001856 w 3416150"/>
              <a:gd name="connsiteY7" fmla="*/ 225209 h 2926525"/>
              <a:gd name="connsiteX8" fmla="*/ 2001856 w 3416150"/>
              <a:gd name="connsiteY8" fmla="*/ 0 h 2926525"/>
              <a:gd name="connsiteX9" fmla="*/ 3275223 w 3416150"/>
              <a:gd name="connsiteY9" fmla="*/ 457127 h 2926525"/>
              <a:gd name="connsiteX10" fmla="*/ 3416150 w 3416150"/>
              <a:gd name="connsiteY10" fmla="*/ 585210 h 2926525"/>
              <a:gd name="connsiteX11" fmla="*/ 3416150 w 3416150"/>
              <a:gd name="connsiteY11" fmla="*/ 846232 h 2926525"/>
              <a:gd name="connsiteX12" fmla="*/ 3411422 w 3416150"/>
              <a:gd name="connsiteY12" fmla="*/ 839910 h 2926525"/>
              <a:gd name="connsiteX13" fmla="*/ 2001856 w 3416150"/>
              <a:gd name="connsiteY13" fmla="*/ 175163 h 2926525"/>
              <a:gd name="connsiteX14" fmla="*/ 175162 w 3416150"/>
              <a:gd name="connsiteY14" fmla="*/ 2001857 h 2926525"/>
              <a:gd name="connsiteX15" fmla="*/ 395634 w 3416150"/>
              <a:gd name="connsiteY15" fmla="*/ 2872568 h 2926525"/>
              <a:gd name="connsiteX16" fmla="*/ 428414 w 3416150"/>
              <a:gd name="connsiteY16" fmla="*/ 2926525 h 2926525"/>
              <a:gd name="connsiteX17" fmla="*/ 227385 w 3416150"/>
              <a:gd name="connsiteY17" fmla="*/ 2926525 h 2926525"/>
              <a:gd name="connsiteX18" fmla="*/ 157316 w 3416150"/>
              <a:gd name="connsiteY18" fmla="*/ 2781070 h 2926525"/>
              <a:gd name="connsiteX19" fmla="*/ 0 w 3416150"/>
              <a:gd name="connsiteY19" fmla="*/ 2001857 h 2926525"/>
              <a:gd name="connsiteX20" fmla="*/ 2001856 w 3416150"/>
              <a:gd name="connsiteY20" fmla="*/ 0 h 29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4E60E9-CBD2-F130-B0DA-8E7CDEABF9F2}"/>
              </a:ext>
            </a:extLst>
          </p:cNvPr>
          <p:cNvSpPr txBox="1"/>
          <p:nvPr/>
        </p:nvSpPr>
        <p:spPr>
          <a:xfrm>
            <a:off x="353552" y="1976410"/>
            <a:ext cx="5040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two main business concepts are:</a:t>
            </a:r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Service and technical center (where we repair) and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Production center (where we create)</a:t>
            </a:r>
          </a:p>
        </p:txBody>
      </p:sp>
    </p:spTree>
    <p:extLst>
      <p:ext uri="{BB962C8B-B14F-4D97-AF65-F5344CB8AC3E}">
        <p14:creationId xmlns:p14="http://schemas.microsoft.com/office/powerpoint/2010/main" val="83544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A2B06F66-0C35-09F6-8F62-4FB72CC62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6" b="7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1BCB4-59C7-93FA-4301-91F3469740E8}"/>
              </a:ext>
            </a:extLst>
          </p:cNvPr>
          <p:cNvSpPr txBox="1"/>
          <p:nvPr/>
        </p:nvSpPr>
        <p:spPr>
          <a:xfrm>
            <a:off x="8170876" y="3304829"/>
            <a:ext cx="38106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Our company can best be described with the words of the Greek philosopher Heraclitus “</a:t>
            </a:r>
            <a:r>
              <a:rPr lang="en-US" dirty="0" err="1"/>
              <a:t>Panta</a:t>
            </a:r>
            <a:r>
              <a:rPr lang="en-US" dirty="0"/>
              <a:t> </a:t>
            </a:r>
            <a:r>
              <a:rPr lang="en-US" dirty="0" err="1"/>
              <a:t>rhei</a:t>
            </a:r>
            <a:r>
              <a:rPr lang="en-US" dirty="0"/>
              <a:t>” – everything flows. Life continues in perpetual motion, Remid Vis can help you keep up by providing a number of products and services.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FF828-1CE1-6C46-3F64-F987C46C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483" y="2291102"/>
            <a:ext cx="1053223" cy="10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1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8049C48-92DA-4F72-6BFA-058D434E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71" y="1282553"/>
            <a:ext cx="6468606" cy="5220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EC12A-A226-0F8A-D2C7-429D136D2460}"/>
              </a:ext>
            </a:extLst>
          </p:cNvPr>
          <p:cNvSpPr txBox="1"/>
          <p:nvPr/>
        </p:nvSpPr>
        <p:spPr>
          <a:xfrm>
            <a:off x="2734641" y="354202"/>
            <a:ext cx="6722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Service and technical center (where we repair)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428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dumbbells&#10;&#10;Description automatically generated with medium confidence">
            <a:extLst>
              <a:ext uri="{FF2B5EF4-FFF2-40B4-BE49-F238E27FC236}">
                <a16:creationId xmlns:a16="http://schemas.microsoft.com/office/drawing/2014/main" id="{BD210EA7-1880-13B6-F499-794255C37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1229083"/>
            <a:ext cx="3292524" cy="185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roll of toilet paper&#10;&#10;Description automatically generated with low confidence">
            <a:extLst>
              <a:ext uri="{FF2B5EF4-FFF2-40B4-BE49-F238E27FC236}">
                <a16:creationId xmlns:a16="http://schemas.microsoft.com/office/drawing/2014/main" id="{438E18AC-CB60-8D7E-1F9C-99EC5E73D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287" y="3671316"/>
            <a:ext cx="2742681" cy="20570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metalware, black&#10;&#10;Description automatically generated">
            <a:extLst>
              <a:ext uri="{FF2B5EF4-FFF2-40B4-BE49-F238E27FC236}">
                <a16:creationId xmlns:a16="http://schemas.microsoft.com/office/drawing/2014/main" id="{1F19B435-0D70-C6C6-F6C8-8BB0ACDEB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9099" y="1123527"/>
            <a:ext cx="6139733" cy="460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96BC8-7043-BAD2-1533-DDA09D06FE2C}"/>
              </a:ext>
            </a:extLst>
          </p:cNvPr>
          <p:cNvSpPr txBox="1"/>
          <p:nvPr/>
        </p:nvSpPr>
        <p:spPr>
          <a:xfrm>
            <a:off x="2340941" y="483266"/>
            <a:ext cx="821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Production center (where we create)</a:t>
            </a:r>
          </a:p>
        </p:txBody>
      </p:sp>
    </p:spTree>
    <p:extLst>
      <p:ext uri="{BB962C8B-B14F-4D97-AF65-F5344CB8AC3E}">
        <p14:creationId xmlns:p14="http://schemas.microsoft.com/office/powerpoint/2010/main" val="89911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ear, metalware&#10;&#10;Description automatically generated">
            <a:extLst>
              <a:ext uri="{FF2B5EF4-FFF2-40B4-BE49-F238E27FC236}">
                <a16:creationId xmlns:a16="http://schemas.microsoft.com/office/drawing/2014/main" id="{ABE99CD4-3C19-2E2F-FEBD-1339E679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6440" y="1123527"/>
            <a:ext cx="2750876" cy="206315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metalware, black&#10;&#10;Description automatically generated">
            <a:extLst>
              <a:ext uri="{FF2B5EF4-FFF2-40B4-BE49-F238E27FC236}">
                <a16:creationId xmlns:a16="http://schemas.microsoft.com/office/drawing/2014/main" id="{6F72D510-5493-F1C2-100D-A84CFBBE4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287" y="3671316"/>
            <a:ext cx="2742681" cy="20570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etalware, gear, white, plant&#10;&#10;Description automatically generated">
            <a:extLst>
              <a:ext uri="{FF2B5EF4-FFF2-40B4-BE49-F238E27FC236}">
                <a16:creationId xmlns:a16="http://schemas.microsoft.com/office/drawing/2014/main" id="{96043FD6-8168-534F-5109-9ED0C8BC1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566" y="1123527"/>
            <a:ext cx="4604800" cy="460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36FBD-6181-FD3B-FA6D-08CEED49D367}"/>
              </a:ext>
            </a:extLst>
          </p:cNvPr>
          <p:cNvSpPr txBox="1"/>
          <p:nvPr/>
        </p:nvSpPr>
        <p:spPr>
          <a:xfrm>
            <a:off x="2544141" y="454409"/>
            <a:ext cx="821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Production center (where we create)</a:t>
            </a:r>
          </a:p>
        </p:txBody>
      </p:sp>
    </p:spTree>
    <p:extLst>
      <p:ext uri="{BB962C8B-B14F-4D97-AF65-F5344CB8AC3E}">
        <p14:creationId xmlns:p14="http://schemas.microsoft.com/office/powerpoint/2010/main" val="393837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ear, metalware&#10;&#10;Description automatically generated">
            <a:extLst>
              <a:ext uri="{FF2B5EF4-FFF2-40B4-BE49-F238E27FC236}">
                <a16:creationId xmlns:a16="http://schemas.microsoft.com/office/drawing/2014/main" id="{A544710D-5011-A549-B800-CDAABF7F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0" y="2151834"/>
            <a:ext cx="4915596" cy="2949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8A4246-1D38-A2A2-9A5E-7374ABC0F3F3}"/>
              </a:ext>
            </a:extLst>
          </p:cNvPr>
          <p:cNvSpPr txBox="1"/>
          <p:nvPr/>
        </p:nvSpPr>
        <p:spPr>
          <a:xfrm>
            <a:off x="5838990" y="1163943"/>
            <a:ext cx="624331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Cylindrical gear wheel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Rack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Straight bevel gears 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Spiral bevel gears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Worm drive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Toothed shaft 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sr-Latn-ME" dirty="0"/>
          </a:p>
          <a:p>
            <a:pPr marL="285750" indent="-285750">
              <a:buFontTx/>
              <a:buChar char="-"/>
            </a:pPr>
            <a:r>
              <a:rPr lang="en-US" dirty="0"/>
              <a:t>Grooved shafts 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sr-Latn-ME" dirty="0"/>
          </a:p>
          <a:p>
            <a:pPr marL="285750" indent="-285750">
              <a:buFontTx/>
              <a:buChar char="-"/>
            </a:pPr>
            <a:r>
              <a:rPr lang="en-US" dirty="0"/>
              <a:t>Toothed gear segments </a:t>
            </a:r>
            <a:endParaRPr lang="sr-Latn-ME" dirty="0"/>
          </a:p>
          <a:p>
            <a:pPr marL="285750" indent="-285750">
              <a:buFontTx/>
              <a:buChar char="-"/>
            </a:pPr>
            <a:endParaRPr lang="sr-Latn-ME" dirty="0"/>
          </a:p>
          <a:p>
            <a:pPr marL="285750" indent="-285750">
              <a:buFontTx/>
              <a:buChar char="-"/>
            </a:pPr>
            <a:r>
              <a:rPr lang="en-US" dirty="0"/>
              <a:t>Sprockets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3B9071-B141-1DEC-5331-DD4BC8CEA6D6}"/>
              </a:ext>
            </a:extLst>
          </p:cNvPr>
          <p:cNvSpPr txBox="1"/>
          <p:nvPr/>
        </p:nvSpPr>
        <p:spPr>
          <a:xfrm>
            <a:off x="570884" y="-108218"/>
            <a:ext cx="6251029" cy="24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cap="all" baseline="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Our products: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E9A30B-D0C8-CEB9-E64C-05F07947A0BD}"/>
              </a:ext>
            </a:extLst>
          </p:cNvPr>
          <p:cNvSpPr txBox="1"/>
          <p:nvPr/>
        </p:nvSpPr>
        <p:spPr>
          <a:xfrm>
            <a:off x="727311" y="5304224"/>
            <a:ext cx="3483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(Materials: improved steel, cemented steel, bronze metal, plastic, polyamide)</a:t>
            </a:r>
            <a:r>
              <a:rPr lang="sr-Latn-M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80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3606</TotalTime>
  <Words>308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  </vt:lpstr>
      <vt:lpstr>„Quality is not act.  It is a habit“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Iskustva  - standard ISO 45001 u Crnoj Gori</dc:title>
  <dc:creator>Boban</dc:creator>
  <cp:lastModifiedBy>Safete Sadrija</cp:lastModifiedBy>
  <cp:revision>98</cp:revision>
  <dcterms:created xsi:type="dcterms:W3CDTF">2021-02-22T18:52:59Z</dcterms:created>
  <dcterms:modified xsi:type="dcterms:W3CDTF">2023-04-03T06:32:31Z</dcterms:modified>
</cp:coreProperties>
</file>