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68" r:id="rId6"/>
    <p:sldId id="269" r:id="rId7"/>
    <p:sldId id="264" r:id="rId8"/>
    <p:sldId id="270" r:id="rId9"/>
    <p:sldId id="271"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E24CE5-E119-4E1B-9391-5BC98F8A389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388020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24CE5-E119-4E1B-9391-5BC98F8A389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225830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24CE5-E119-4E1B-9391-5BC98F8A389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227174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24CE5-E119-4E1B-9391-5BC98F8A389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192366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E24CE5-E119-4E1B-9391-5BC98F8A389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240618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E24CE5-E119-4E1B-9391-5BC98F8A389F}"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137913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E24CE5-E119-4E1B-9391-5BC98F8A389F}"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129964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E24CE5-E119-4E1B-9391-5BC98F8A389F}"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412302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24CE5-E119-4E1B-9391-5BC98F8A389F}"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28796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E24CE5-E119-4E1B-9391-5BC98F8A389F}"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185030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E24CE5-E119-4E1B-9391-5BC98F8A389F}"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6FD50-6C96-4475-9B47-B17C08C0FABF}" type="slidenum">
              <a:rPr lang="en-US" smtClean="0"/>
              <a:t>‹#›</a:t>
            </a:fld>
            <a:endParaRPr lang="en-US"/>
          </a:p>
        </p:txBody>
      </p:sp>
    </p:spTree>
    <p:extLst>
      <p:ext uri="{BB962C8B-B14F-4D97-AF65-F5344CB8AC3E}">
        <p14:creationId xmlns:p14="http://schemas.microsoft.com/office/powerpoint/2010/main" val="100053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24CE5-E119-4E1B-9391-5BC98F8A389F}" type="datetimeFigureOut">
              <a:rPr lang="en-US" smtClean="0"/>
              <a:t>3/31/2023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FD50-6C96-4475-9B47-B17C08C0FABF}" type="slidenum">
              <a:rPr lang="en-US" smtClean="0"/>
              <a:t>‹#›</a:t>
            </a:fld>
            <a:endParaRPr lang="en-US"/>
          </a:p>
        </p:txBody>
      </p:sp>
    </p:spTree>
    <p:extLst>
      <p:ext uri="{BB962C8B-B14F-4D97-AF65-F5344CB8AC3E}">
        <p14:creationId xmlns:p14="http://schemas.microsoft.com/office/powerpoint/2010/main" val="178185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005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925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981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917156" y="3216879"/>
            <a:ext cx="9880979" cy="707886"/>
          </a:xfrm>
          <a:prstGeom prst="rect">
            <a:avLst/>
          </a:prstGeom>
          <a:noFill/>
        </p:spPr>
        <p:txBody>
          <a:bodyPr wrap="square" rtlCol="0">
            <a:spAutoFit/>
          </a:bodyPr>
          <a:lstStyle/>
          <a:p>
            <a:r>
              <a:rPr lang="en-US" sz="4000" b="1" dirty="0">
                <a:solidFill>
                  <a:schemeClr val="bg1"/>
                </a:solidFill>
                <a:latin typeface="Verdana" panose="020B0604030504040204" pitchFamily="34" charset="0"/>
                <a:ea typeface="Verdana" panose="020B0604030504040204" pitchFamily="34" charset="0"/>
                <a:cs typeface="Tahoma" panose="020B0604030504040204" pitchFamily="34" charset="0"/>
              </a:rPr>
              <a:t>Who are we</a:t>
            </a:r>
            <a:r>
              <a:rPr lang="mr-IN" sz="4000" b="1" dirty="0">
                <a:solidFill>
                  <a:schemeClr val="bg1"/>
                </a:solidFill>
                <a:latin typeface="Verdana" panose="020B0604030504040204" pitchFamily="34" charset="0"/>
                <a:ea typeface="Verdana" panose="020B0604030504040204" pitchFamily="34" charset="0"/>
                <a:cs typeface="Tahoma" panose="020B0604030504040204" pitchFamily="34" charset="0"/>
              </a:rPr>
              <a:t>?</a:t>
            </a:r>
            <a:endParaRPr lang="en-US" sz="4000" b="1" dirty="0">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997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104" y="939363"/>
            <a:ext cx="7614895" cy="2893885"/>
          </a:xfrm>
        </p:spPr>
        <p:txBody>
          <a:bodyPr>
            <a:noAutofit/>
          </a:bodyPr>
          <a:lstStyle/>
          <a:p>
            <a:pPr algn="just"/>
            <a:r>
              <a:rPr lang="en-US" sz="2300" dirty="0"/>
              <a:t>A word from our owner:</a:t>
            </a:r>
          </a:p>
          <a:p>
            <a:pPr algn="just"/>
            <a:endParaRPr lang="en-US" sz="1000" dirty="0"/>
          </a:p>
          <a:p>
            <a:pPr algn="just"/>
            <a:r>
              <a:rPr lang="en-US" sz="2300" dirty="0"/>
              <a:t>“I have started this business in 1987 year as a small retail shop in </a:t>
            </a:r>
            <a:r>
              <a:rPr lang="en-US" sz="2300" dirty="0" err="1"/>
              <a:t>Prilep</a:t>
            </a:r>
            <a:r>
              <a:rPr lang="en-US" sz="2300" dirty="0"/>
              <a:t>, </a:t>
            </a:r>
            <a:r>
              <a:rPr lang="en-US" sz="2300" dirty="0" err="1"/>
              <a:t>N.Macedonia</a:t>
            </a:r>
            <a:r>
              <a:rPr lang="en-US" sz="2300" dirty="0"/>
              <a:t>. I have chosen this business because the products we work with are standard and they are used all over the world. We started as team of 3 people.</a:t>
            </a:r>
          </a:p>
          <a:p>
            <a:pPr algn="just"/>
            <a:r>
              <a:rPr lang="en-US" sz="2300" dirty="0"/>
              <a:t>In 1993 we opened the offices in capital city Skopje, </a:t>
            </a:r>
          </a:p>
          <a:p>
            <a:pPr algn="just"/>
            <a:r>
              <a:rPr lang="en-US" sz="2300" dirty="0"/>
              <a:t>In 2002 where we started a production business on our own.</a:t>
            </a:r>
          </a:p>
          <a:p>
            <a:pPr algn="just"/>
            <a:r>
              <a:rPr lang="en-US" sz="2300" dirty="0"/>
              <a:t>In 2015 we moved to our newly build factory and today we are team of 60 people. </a:t>
            </a:r>
          </a:p>
          <a:p>
            <a:pPr algn="just"/>
            <a:r>
              <a:rPr lang="en-US" sz="2300" dirty="0"/>
              <a:t>I am proud we are proven leader in the region and we continue with our innovation to stay on the top and face all the challenges in today’s world.”</a:t>
            </a:r>
          </a:p>
          <a:p>
            <a:pPr algn="just"/>
            <a:r>
              <a:rPr lang="en-US" sz="2300" dirty="0"/>
              <a:t>                                                                    - </a:t>
            </a:r>
            <a:r>
              <a:rPr lang="en-US" sz="2300" dirty="0" err="1"/>
              <a:t>Aleksandar</a:t>
            </a:r>
            <a:r>
              <a:rPr lang="en-US" sz="2300" dirty="0"/>
              <a:t> </a:t>
            </a:r>
            <a:r>
              <a:rPr lang="en-US" sz="2300" dirty="0" err="1"/>
              <a:t>Zdraveski</a:t>
            </a:r>
            <a:endParaRPr lang="en-US" sz="2300" dirty="0"/>
          </a:p>
          <a:p>
            <a:pPr algn="just"/>
            <a:endParaRPr lang="en-US" sz="2300" dirty="0"/>
          </a:p>
          <a:p>
            <a:pPr algn="just"/>
            <a:endParaRPr lang="en-US" sz="2300" dirty="0"/>
          </a:p>
        </p:txBody>
      </p:sp>
      <p:pic>
        <p:nvPicPr>
          <p:cNvPr id="2" name="Picture 1" descr="Screen Shot 2023-02-27 at 09.50.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896" y="312620"/>
            <a:ext cx="3886200" cy="3848100"/>
          </a:xfrm>
          <a:prstGeom prst="rect">
            <a:avLst/>
          </a:prstGeom>
          <a:effectLst>
            <a:softEdge rad="152400"/>
          </a:effectLst>
        </p:spPr>
      </p:pic>
    </p:spTree>
    <p:extLst>
      <p:ext uri="{BB962C8B-B14F-4D97-AF65-F5344CB8AC3E}">
        <p14:creationId xmlns:p14="http://schemas.microsoft.com/office/powerpoint/2010/main" val="173453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392" y="751147"/>
            <a:ext cx="11115737" cy="2893885"/>
          </a:xfrm>
        </p:spPr>
        <p:txBody>
          <a:bodyPr>
            <a:noAutofit/>
          </a:bodyPr>
          <a:lstStyle/>
          <a:p>
            <a:pPr algn="just"/>
            <a:r>
              <a:rPr lang="en-US" sz="2100" dirty="0"/>
              <a:t>We are second generation family owned company which traces its origin back in 1987. Our business is manufacturing and sale of a whole range of plumbing elements such as dismantling joints, valves and hydrants, ductile iron and steel pipes fittings, and other individually designed products.</a:t>
            </a:r>
          </a:p>
          <a:p>
            <a:pPr algn="just"/>
            <a:endParaRPr lang="en-US" sz="2100" dirty="0"/>
          </a:p>
          <a:p>
            <a:pPr algn="just"/>
            <a:r>
              <a:rPr lang="en-US" sz="2100" dirty="0"/>
              <a:t>OUR TOP PRODUCTS:</a:t>
            </a:r>
          </a:p>
        </p:txBody>
      </p:sp>
      <p:sp>
        <p:nvSpPr>
          <p:cNvPr id="6" name="TextBox 5">
            <a:extLst>
              <a:ext uri="{FF2B5EF4-FFF2-40B4-BE49-F238E27FC236}">
                <a16:creationId xmlns:a16="http://schemas.microsoft.com/office/drawing/2014/main" id="{9A81C011-52AF-A7D6-DD2D-915E767BDEE1}"/>
              </a:ext>
            </a:extLst>
          </p:cNvPr>
          <p:cNvSpPr txBox="1"/>
          <p:nvPr/>
        </p:nvSpPr>
        <p:spPr>
          <a:xfrm>
            <a:off x="9227127" y="2704112"/>
            <a:ext cx="1207831" cy="369332"/>
          </a:xfrm>
          <a:prstGeom prst="rect">
            <a:avLst/>
          </a:prstGeom>
          <a:noFill/>
        </p:spPr>
        <p:txBody>
          <a:bodyPr wrap="none" rtlCol="0">
            <a:spAutoFit/>
          </a:bodyPr>
          <a:lstStyle/>
          <a:p>
            <a:r>
              <a:rPr lang="en-US" dirty="0"/>
              <a:t>HYDRANTS</a:t>
            </a:r>
            <a:endParaRPr lang="mk-MK" dirty="0"/>
          </a:p>
        </p:txBody>
      </p:sp>
      <p:pic>
        <p:nvPicPr>
          <p:cNvPr id="8" name="Picture 7">
            <a:extLst>
              <a:ext uri="{FF2B5EF4-FFF2-40B4-BE49-F238E27FC236}">
                <a16:creationId xmlns:a16="http://schemas.microsoft.com/office/drawing/2014/main" id="{1F2869DD-F675-EE99-A1B2-0EE9DE561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34958" y="3180703"/>
            <a:ext cx="566846" cy="2383225"/>
          </a:xfrm>
          <a:prstGeom prst="rect">
            <a:avLst/>
          </a:prstGeom>
        </p:spPr>
      </p:pic>
      <p:pic>
        <p:nvPicPr>
          <p:cNvPr id="10" name="Picture 9">
            <a:extLst>
              <a:ext uri="{FF2B5EF4-FFF2-40B4-BE49-F238E27FC236}">
                <a16:creationId xmlns:a16="http://schemas.microsoft.com/office/drawing/2014/main" id="{4FEEA6E8-0F45-ADBC-C3B6-3300F19E9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6214" y="3171727"/>
            <a:ext cx="868218" cy="2469313"/>
          </a:xfrm>
          <a:prstGeom prst="rect">
            <a:avLst/>
          </a:prstGeom>
        </p:spPr>
      </p:pic>
      <p:sp>
        <p:nvSpPr>
          <p:cNvPr id="11" name="TextBox 10">
            <a:extLst>
              <a:ext uri="{FF2B5EF4-FFF2-40B4-BE49-F238E27FC236}">
                <a16:creationId xmlns:a16="http://schemas.microsoft.com/office/drawing/2014/main" id="{EEB765BF-655E-F9E0-4782-7E5CE1F21085}"/>
              </a:ext>
            </a:extLst>
          </p:cNvPr>
          <p:cNvSpPr txBox="1"/>
          <p:nvPr/>
        </p:nvSpPr>
        <p:spPr>
          <a:xfrm>
            <a:off x="1136074" y="2782669"/>
            <a:ext cx="2770909" cy="646331"/>
          </a:xfrm>
          <a:prstGeom prst="rect">
            <a:avLst/>
          </a:prstGeom>
          <a:noFill/>
        </p:spPr>
        <p:txBody>
          <a:bodyPr wrap="square" rtlCol="0">
            <a:spAutoFit/>
          </a:bodyPr>
          <a:lstStyle/>
          <a:p>
            <a:r>
              <a:rPr lang="en-US" dirty="0"/>
              <a:t>DISMANTLING JOINT</a:t>
            </a:r>
          </a:p>
          <a:p>
            <a:endParaRPr lang="mk-MK" dirty="0"/>
          </a:p>
        </p:txBody>
      </p:sp>
      <p:pic>
        <p:nvPicPr>
          <p:cNvPr id="13" name="Picture 12">
            <a:extLst>
              <a:ext uri="{FF2B5EF4-FFF2-40B4-BE49-F238E27FC236}">
                <a16:creationId xmlns:a16="http://schemas.microsoft.com/office/drawing/2014/main" id="{12D23CBA-9635-9793-A71F-C9BF1AB0C4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824" y="3429000"/>
            <a:ext cx="3067541" cy="2300656"/>
          </a:xfrm>
          <a:prstGeom prst="rect">
            <a:avLst/>
          </a:prstGeom>
        </p:spPr>
      </p:pic>
      <p:sp>
        <p:nvSpPr>
          <p:cNvPr id="14" name="TextBox 13">
            <a:extLst>
              <a:ext uri="{FF2B5EF4-FFF2-40B4-BE49-F238E27FC236}">
                <a16:creationId xmlns:a16="http://schemas.microsoft.com/office/drawing/2014/main" id="{48D191CA-4BE7-1456-ACA7-D491D9E3A90F}"/>
              </a:ext>
            </a:extLst>
          </p:cNvPr>
          <p:cNvSpPr txBox="1"/>
          <p:nvPr/>
        </p:nvSpPr>
        <p:spPr>
          <a:xfrm>
            <a:off x="4624914" y="2719038"/>
            <a:ext cx="2720694" cy="923330"/>
          </a:xfrm>
          <a:prstGeom prst="rect">
            <a:avLst/>
          </a:prstGeom>
          <a:noFill/>
        </p:spPr>
        <p:txBody>
          <a:bodyPr wrap="square" rtlCol="0">
            <a:spAutoFit/>
          </a:bodyPr>
          <a:lstStyle/>
          <a:p>
            <a:r>
              <a:rPr lang="en-US" dirty="0"/>
              <a:t>CONNECTING ELEMENTS</a:t>
            </a:r>
          </a:p>
          <a:p>
            <a:endParaRPr lang="en-US" dirty="0"/>
          </a:p>
          <a:p>
            <a:endParaRPr lang="mk-MK" dirty="0"/>
          </a:p>
        </p:txBody>
      </p:sp>
      <p:pic>
        <p:nvPicPr>
          <p:cNvPr id="16" name="Picture 15">
            <a:extLst>
              <a:ext uri="{FF2B5EF4-FFF2-40B4-BE49-F238E27FC236}">
                <a16:creationId xmlns:a16="http://schemas.microsoft.com/office/drawing/2014/main" id="{5DFC5CCF-9E76-F60A-1262-4B2A89F719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4764" y="3338878"/>
            <a:ext cx="2628874" cy="1741122"/>
          </a:xfrm>
          <a:prstGeom prst="rect">
            <a:avLst/>
          </a:prstGeom>
        </p:spPr>
      </p:pic>
      <p:pic>
        <p:nvPicPr>
          <p:cNvPr id="18" name="Picture 17">
            <a:extLst>
              <a:ext uri="{FF2B5EF4-FFF2-40B4-BE49-F238E27FC236}">
                <a16:creationId xmlns:a16="http://schemas.microsoft.com/office/drawing/2014/main" id="{D4FCFFA7-AF27-D2EB-15D2-0219F5F76F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3069" y="3338878"/>
            <a:ext cx="2628874" cy="1644073"/>
          </a:xfrm>
          <a:prstGeom prst="rect">
            <a:avLst/>
          </a:prstGeom>
        </p:spPr>
      </p:pic>
      <p:pic>
        <p:nvPicPr>
          <p:cNvPr id="20" name="Picture 19">
            <a:extLst>
              <a:ext uri="{FF2B5EF4-FFF2-40B4-BE49-F238E27FC236}">
                <a16:creationId xmlns:a16="http://schemas.microsoft.com/office/drawing/2014/main" id="{7B86A235-8142-ED62-999B-955DD80278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9536" y="3923137"/>
            <a:ext cx="860317" cy="1717903"/>
          </a:xfrm>
          <a:prstGeom prst="rect">
            <a:avLst/>
          </a:prstGeom>
        </p:spPr>
      </p:pic>
      <p:pic>
        <p:nvPicPr>
          <p:cNvPr id="22" name="Picture 21">
            <a:extLst>
              <a:ext uri="{FF2B5EF4-FFF2-40B4-BE49-F238E27FC236}">
                <a16:creationId xmlns:a16="http://schemas.microsoft.com/office/drawing/2014/main" id="{71FCEE87-E5C4-FF7C-A071-769271C5A5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9276" y="4851837"/>
            <a:ext cx="3176453" cy="1717903"/>
          </a:xfrm>
          <a:prstGeom prst="rect">
            <a:avLst/>
          </a:prstGeom>
        </p:spPr>
      </p:pic>
    </p:spTree>
    <p:extLst>
      <p:ext uri="{BB962C8B-B14F-4D97-AF65-F5344CB8AC3E}">
        <p14:creationId xmlns:p14="http://schemas.microsoft.com/office/powerpoint/2010/main" val="407763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324" y="569863"/>
            <a:ext cx="11390984" cy="2893885"/>
          </a:xfrm>
        </p:spPr>
        <p:txBody>
          <a:bodyPr>
            <a:noAutofit/>
          </a:bodyPr>
          <a:lstStyle/>
          <a:p>
            <a:pPr algn="just"/>
            <a:r>
              <a:rPr lang="en-US" sz="2100" dirty="0"/>
              <a:t>Our production line is in a brand new and modern facility, which is in full compliance with the following global standards: Quality Management (ISO9001:2015), Environmental Management (ISO 14001:2015), and also our company received the prestigious House of Bureau </a:t>
            </a:r>
            <a:r>
              <a:rPr lang="en-US" sz="2100" dirty="0" err="1"/>
              <a:t>Veritas</a:t>
            </a:r>
            <a:r>
              <a:rPr lang="en-US" sz="2100" dirty="0"/>
              <a:t> as well as the OHSAS18001:2017 occupational health and safety assessment series awarded by TUV NORD.</a:t>
            </a:r>
          </a:p>
        </p:txBody>
      </p:sp>
      <p:pic>
        <p:nvPicPr>
          <p:cNvPr id="6" name="Picture 5" descr="Screen Shot 2023-02-27 at 14.17.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462" y="2162813"/>
            <a:ext cx="2875024" cy="4027990"/>
          </a:xfrm>
          <a:prstGeom prst="rect">
            <a:avLst/>
          </a:prstGeom>
        </p:spPr>
      </p:pic>
      <p:pic>
        <p:nvPicPr>
          <p:cNvPr id="7" name="Picture 6" descr="Screen Shot 2023-02-27 at 14.17.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35" y="2162813"/>
            <a:ext cx="2960984" cy="4127202"/>
          </a:xfrm>
          <a:prstGeom prst="rect">
            <a:avLst/>
          </a:prstGeom>
        </p:spPr>
      </p:pic>
      <p:pic>
        <p:nvPicPr>
          <p:cNvPr id="8" name="Picture 7" descr="Screen Shot 2023-02-27 at 14.17.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095" y="2146990"/>
            <a:ext cx="2993017" cy="3944601"/>
          </a:xfrm>
          <a:prstGeom prst="rect">
            <a:avLst/>
          </a:prstGeom>
        </p:spPr>
      </p:pic>
    </p:spTree>
    <p:extLst>
      <p:ext uri="{BB962C8B-B14F-4D97-AF65-F5344CB8AC3E}">
        <p14:creationId xmlns:p14="http://schemas.microsoft.com/office/powerpoint/2010/main" val="403688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9849" y="801734"/>
            <a:ext cx="11115738" cy="2893885"/>
          </a:xfrm>
        </p:spPr>
        <p:txBody>
          <a:bodyPr>
            <a:noAutofit/>
          </a:bodyPr>
          <a:lstStyle/>
          <a:p>
            <a:pPr algn="just"/>
            <a:r>
              <a:rPr lang="en-US" sz="2100" dirty="0"/>
              <a:t>The great expertise of KAZ Group makes it a leading company in its field in Macedonia and the wider region. Our long-standing work on the market is supported by proven quality and product range, as well as a customer-oriented approach to business. We export to more than 12 countries (Oman, Portugal, Germany, Spain, Italy, Ukraine and all Balkan countries) In many of these countries we have loyal customer with which we work for over 20 years. </a:t>
            </a:r>
            <a:endParaRPr lang="en-US" sz="2100" dirty="0">
              <a:latin typeface="Calibri"/>
              <a:cs typeface="Calibri"/>
            </a:endParaRPr>
          </a:p>
        </p:txBody>
      </p:sp>
      <p:pic>
        <p:nvPicPr>
          <p:cNvPr id="4" name="Picture 3" descr="16757691251923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5598" y="2437966"/>
            <a:ext cx="2079625" cy="3697111"/>
          </a:xfrm>
          <a:prstGeom prst="rect">
            <a:avLst/>
          </a:prstGeom>
          <a:effectLst>
            <a:softEdge rad="114300"/>
          </a:effectLst>
        </p:spPr>
      </p:pic>
      <p:pic>
        <p:nvPicPr>
          <p:cNvPr id="5" name="Picture 4" descr="167576899047615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378" y="2852615"/>
            <a:ext cx="5451231" cy="3066317"/>
          </a:xfrm>
          <a:prstGeom prst="rect">
            <a:avLst/>
          </a:prstGeom>
          <a:effectLst>
            <a:softEdge rad="114300"/>
          </a:effectLst>
        </p:spPr>
      </p:pic>
    </p:spTree>
    <p:extLst>
      <p:ext uri="{BB962C8B-B14F-4D97-AF65-F5344CB8AC3E}">
        <p14:creationId xmlns:p14="http://schemas.microsoft.com/office/powerpoint/2010/main" val="38984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creen Shot 2023-02-27 at 09.48.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154" y="186801"/>
            <a:ext cx="8772768" cy="1840014"/>
          </a:xfrm>
          <a:prstGeom prst="rect">
            <a:avLst/>
          </a:prstGeom>
        </p:spPr>
      </p:pic>
      <p:pic>
        <p:nvPicPr>
          <p:cNvPr id="3" name="Picture 2" descr="Screen Shot 2023-02-27 at 09.48.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935" y="2165862"/>
            <a:ext cx="5321679" cy="4418606"/>
          </a:xfrm>
          <a:prstGeom prst="rect">
            <a:avLst/>
          </a:prstGeom>
        </p:spPr>
      </p:pic>
    </p:spTree>
    <p:extLst>
      <p:ext uri="{BB962C8B-B14F-4D97-AF65-F5344CB8AC3E}">
        <p14:creationId xmlns:p14="http://schemas.microsoft.com/office/powerpoint/2010/main" val="346140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 Point_KAZ Group Internship Project_jan 202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369538" y="945434"/>
            <a:ext cx="9098202" cy="1323439"/>
          </a:xfrm>
          <a:prstGeom prst="rect">
            <a:avLst/>
          </a:prstGeom>
          <a:noFill/>
        </p:spPr>
        <p:txBody>
          <a:bodyPr wrap="square" rtlCol="0">
            <a:spAutoFit/>
          </a:bodyPr>
          <a:lstStyle/>
          <a:p>
            <a:r>
              <a:rPr lang="en-US" sz="4000" b="1" dirty="0">
                <a:solidFill>
                  <a:schemeClr val="bg1"/>
                </a:solidFill>
                <a:latin typeface="Verdana" panose="020B0604030504040204" pitchFamily="34" charset="0"/>
                <a:ea typeface="Verdana" panose="020B0604030504040204" pitchFamily="34" charset="0"/>
                <a:cs typeface="Tahoma" panose="020B0604030504040204" pitchFamily="34" charset="0"/>
              </a:rPr>
              <a:t>Our team</a:t>
            </a:r>
          </a:p>
          <a:p>
            <a:endParaRPr lang="en-US" sz="4000" b="1" dirty="0">
              <a:solidFill>
                <a:schemeClr val="bg1"/>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092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619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873" y="2877135"/>
            <a:ext cx="4193525" cy="3617295"/>
          </a:xfrm>
          <a:prstGeom prst="rect">
            <a:avLst/>
          </a:prstGeom>
          <a:effectLst>
            <a:softEdge rad="190500"/>
          </a:effectLst>
        </p:spPr>
      </p:pic>
      <p:pic>
        <p:nvPicPr>
          <p:cNvPr id="3" name="Picture 2" descr="IMG_567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27" y="3281220"/>
            <a:ext cx="3488573" cy="3437884"/>
          </a:xfrm>
          <a:prstGeom prst="rect">
            <a:avLst/>
          </a:prstGeom>
          <a:effectLst>
            <a:softEdge rad="139700"/>
          </a:effectLst>
        </p:spPr>
      </p:pic>
      <p:pic>
        <p:nvPicPr>
          <p:cNvPr id="6" name="Picture 5" descr="kaz6.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884" y="0"/>
            <a:ext cx="3863356" cy="4126938"/>
          </a:xfrm>
          <a:prstGeom prst="rect">
            <a:avLst/>
          </a:prstGeom>
          <a:effectLst>
            <a:softEdge rad="203200"/>
          </a:effectLst>
        </p:spPr>
      </p:pic>
      <p:pic>
        <p:nvPicPr>
          <p:cNvPr id="8" name="Picture 7" descr="kaz5.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8971" y="3865503"/>
            <a:ext cx="1496249" cy="2992497"/>
          </a:xfrm>
          <a:prstGeom prst="rect">
            <a:avLst/>
          </a:prstGeom>
          <a:effectLst>
            <a:softEdge rad="241300"/>
          </a:effectLst>
        </p:spPr>
      </p:pic>
      <p:pic>
        <p:nvPicPr>
          <p:cNvPr id="9" name="Picture 8" descr="kaz2.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2396" y="0"/>
            <a:ext cx="3474089" cy="3279576"/>
          </a:xfrm>
          <a:prstGeom prst="rect">
            <a:avLst/>
          </a:prstGeom>
          <a:effectLst>
            <a:softEdge rad="203200"/>
          </a:effectLst>
        </p:spPr>
      </p:pic>
      <p:pic>
        <p:nvPicPr>
          <p:cNvPr id="10" name="Picture 9" descr="kaz1.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6802" y="3963502"/>
            <a:ext cx="4191332" cy="3076567"/>
          </a:xfrm>
          <a:prstGeom prst="rect">
            <a:avLst/>
          </a:prstGeom>
          <a:effectLst>
            <a:softEdge rad="342900"/>
          </a:effectLst>
        </p:spPr>
      </p:pic>
      <p:pic>
        <p:nvPicPr>
          <p:cNvPr id="2" name="Picture 1" descr="IMG_567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185" y="159851"/>
            <a:ext cx="2959043" cy="3669719"/>
          </a:xfrm>
          <a:prstGeom prst="rect">
            <a:avLst/>
          </a:prstGeom>
          <a:effectLst>
            <a:softEdge rad="152400"/>
          </a:effectLst>
        </p:spPr>
      </p:pic>
    </p:spTree>
    <p:extLst>
      <p:ext uri="{BB962C8B-B14F-4D97-AF65-F5344CB8AC3E}">
        <p14:creationId xmlns:p14="http://schemas.microsoft.com/office/powerpoint/2010/main" val="2832454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345</Words>
  <Application>Microsoft Office PowerPoint</Application>
  <PresentationFormat>Widescreen</PresentationFormat>
  <Paragraphs>18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Penev</dc:creator>
  <cp:lastModifiedBy>Safete Sadrija</cp:lastModifiedBy>
  <cp:revision>30</cp:revision>
  <cp:lastPrinted>2022-02-17T15:23:17Z</cp:lastPrinted>
  <dcterms:created xsi:type="dcterms:W3CDTF">2022-01-27T13:25:41Z</dcterms:created>
  <dcterms:modified xsi:type="dcterms:W3CDTF">2023-03-31T06:17:39Z</dcterms:modified>
</cp:coreProperties>
</file>