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7" r:id="rId5"/>
    <p:sldId id="259" r:id="rId6"/>
    <p:sldId id="280" r:id="rId7"/>
    <p:sldId id="262" r:id="rId8"/>
    <p:sldId id="263" r:id="rId9"/>
    <p:sldId id="265" r:id="rId10"/>
    <p:sldId id="277" r:id="rId11"/>
    <p:sldId id="267" r:id="rId12"/>
    <p:sldId id="266" r:id="rId13"/>
    <p:sldId id="268" r:id="rId14"/>
    <p:sldId id="271" r:id="rId15"/>
    <p:sldId id="272" r:id="rId16"/>
    <p:sldId id="269" r:id="rId17"/>
    <p:sldId id="270" r:id="rId18"/>
    <p:sldId id="281" r:id="rId19"/>
    <p:sldId id="274" r:id="rId20"/>
    <p:sldId id="276" r:id="rId2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FF0066"/>
    <a:srgbClr val="000099"/>
    <a:srgbClr val="66FF99"/>
    <a:srgbClr val="6666FF"/>
    <a:srgbClr val="0099CC"/>
    <a:srgbClr val="3399FF"/>
    <a:srgbClr val="0000CC"/>
    <a:srgbClr val="99FFCC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4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9467256283705352E-3"/>
          <c:y val="6.148670078058064E-2"/>
          <c:w val="0.82951601562236355"/>
          <c:h val="0.90207555237874337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Shares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schemeClr val="tx1">
                    <a:alpha val="1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D86C-416D-9CC5-B5FD5682098A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D86C-416D-9CC5-B5FD5682098A}"/>
              </c:ext>
            </c:extLst>
          </c:dPt>
          <c:dLbls>
            <c:dLbl>
              <c:idx val="0"/>
              <c:layout>
                <c:manualLayout>
                  <c:x val="0.16387441601748839"/>
                  <c:y val="0.8917427602606038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0.4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061966167427044E-2"/>
                      <c:h val="0.1002610723873573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86C-416D-9CC5-B5FD5682098A}"/>
                </c:ext>
              </c:extLst>
            </c:dLbl>
            <c:dLbl>
              <c:idx val="1"/>
              <c:layout>
                <c:manualLayout>
                  <c:x val="-0.25715677590436642"/>
                  <c:y val="-0.8917427602606038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99.6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86C-416D-9CC5-B5FD568209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DMJ</c:v>
                </c:pt>
                <c:pt idx="1">
                  <c:v>Minor shareholders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99.6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6C-416D-9CC5-B5FD5682098A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098656964295422"/>
          <c:y val="0.14699041749308495"/>
          <c:w val="0.20649228549523821"/>
          <c:h val="0.32026527433929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CD617-BB26-47B0-A2D8-18FF1C2748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2BE809-359C-430D-9AAD-384BB83DA3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Latn-M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08A17-1C9A-424A-BEB2-3B724A92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95F5B-63F8-4B73-A982-1EB25A90EBA9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0B311-AE72-4130-8390-3E7F3DE22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97982-6362-434B-9E4B-0890465A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8DF5B-CB09-4C0F-A218-1D2AB201FBDD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3337280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DA5B3-615D-4C6D-8682-2C2A3C9AE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431F8-1F66-4106-AD3D-DCCFB55F9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DCB10-B68D-49D6-B0F0-1220CD58F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95F5B-63F8-4B73-A982-1EB25A90EBA9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6E143-C0A5-4BE0-84E6-0743801CF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B359-85EF-4EE5-B8BF-EFF4D6B0E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8DF5B-CB09-4C0F-A218-1D2AB201FBDD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2383860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951F75-E03B-4CBF-B5E2-92743558E3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DD5B05-1347-4178-8DA3-EC1043AD7C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68A53-6818-40E2-A0BC-4602D8ED7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95F5B-63F8-4B73-A982-1EB25A90EBA9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0D51F-2837-4DDE-BF84-F019C76E9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FAC34-A81D-49C1-AAC6-492D78208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8DF5B-CB09-4C0F-A218-1D2AB201FBDD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3108012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7EC30-6071-4B77-BAE5-E871B23395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9C8ED3-2D71-4A8E-A1A9-5CB6124A9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Latn-M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A5D27-47DE-4EB4-8775-BE9BB53E7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C5683-763D-4653-8C2D-8AD222319692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D0568-4104-4BC0-8B8B-34B7F1AD5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95CE0-B587-418A-A354-A9D976CE6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FED5-ABDE-4245-B1D3-7155D1D7795A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4202991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D425A-585C-42B5-9E2A-0F5409F70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1D321-49B4-45DA-82E1-CBA991608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D564D-81DA-4D82-8DD5-C8D167024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C5683-763D-4653-8C2D-8AD222319692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5B6FF-3C3E-4676-BA21-438A4F961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7DE5C-0570-415E-BAD6-E40EB3D9F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FED5-ABDE-4245-B1D3-7155D1D7795A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1187388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B3E34-8D52-4E49-9603-F103D30D9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3AC4F-34A2-477D-9F8A-94CA4CF67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7CAE9-F863-4629-8659-450DAB9B1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C5683-763D-4653-8C2D-8AD222319692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704A4-B205-41D9-AE7D-ACF54C38B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EB7D5-FBFA-4F27-B07A-58088131F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FED5-ABDE-4245-B1D3-7155D1D7795A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234109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14BF2-507C-4CA0-92DD-EC43B6C69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E4005-0688-4A62-913F-717C06484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8601C-A336-4B09-B995-F626E9086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993BF-556E-4C88-85EC-EEE0C8E98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C5683-763D-4653-8C2D-8AD222319692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00191-BE8D-476A-B249-6725EE64D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E2C92E-42E3-466E-B72A-EDC2E0A29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FED5-ABDE-4245-B1D3-7155D1D7795A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2283747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CFC81-267B-4FB4-8A7F-E5A94974F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AD010-C15D-4A16-9132-E950A4CB7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BEA052-AA4D-4C74-BA29-4A923D4D0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0B4D2A-6CCB-432C-A747-0C69E9506F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DC754C-C016-438A-A891-B350F3451C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EB645C-37CA-4D6B-9F95-2BD42175F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C5683-763D-4653-8C2D-8AD222319692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0FC819-B91E-43E3-A9C4-3CC0C5667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29C974-795C-4EF5-9C56-BB1F11B61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FED5-ABDE-4245-B1D3-7155D1D7795A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815176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9E3B2-B2EF-40D8-A23D-AFF4492F6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4C9E49-6156-44C5-B7F6-8F862F2A5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C5683-763D-4653-8C2D-8AD222319692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8BD8A3-652B-4411-AF93-D6E8DBB15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530F68-4E07-4CB9-8C5E-90ADE870B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FED5-ABDE-4245-B1D3-7155D1D7795A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1441912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BC5ADA-9032-4B8F-B1EA-C8F20C718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C5683-763D-4653-8C2D-8AD222319692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ADE2F3-132A-4FAD-8B7B-7033BE5BF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B20098-0165-4C37-9DC2-6B62147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FED5-ABDE-4245-B1D3-7155D1D7795A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20487287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21955-7B13-4B9B-898F-03BF55245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B4F7A-0C9A-409E-9399-A55014D6C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E11A98-4197-403D-9EB4-49C0B2D415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556A10-8A6D-4955-9911-047AC2802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C5683-763D-4653-8C2D-8AD222319692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E6A962-F946-456D-870D-38DCECB3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66E509-7956-49D8-9603-00A195C07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FED5-ABDE-4245-B1D3-7155D1D7795A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104336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A568E-5714-4ED7-890F-E9400B7BE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B4015-3D68-4431-AD57-4685B421E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75D33-BD62-40F3-8021-D41A039E8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95F5B-63F8-4B73-A982-1EB25A90EBA9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E890F-F07F-43B1-A03C-E4BAC839D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12E62-CDD5-419B-B2F1-BEB7128E7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8DF5B-CB09-4C0F-A218-1D2AB201FBDD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1589183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F5465-7A8A-412F-8F91-A1E13EF17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EE2188-5359-4260-927C-FF5DE92DDD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M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5BD3A3-ED65-429A-BA68-E19A5D17C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689EA-2E30-4ACE-BB99-51C58593A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C5683-763D-4653-8C2D-8AD222319692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3BA1D5-461B-49B4-8025-84BC21365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724B33-5B69-4501-9FA8-37CE2F843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FED5-ABDE-4245-B1D3-7155D1D7795A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15103866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5829F-C824-48D6-865C-ACB797DB0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E0DB36-70AA-4C6D-B4CF-BF0D2A099A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81B6C-31D7-4864-9957-AEA9E2DDF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C5683-763D-4653-8C2D-8AD222319692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7ACF9-A600-413F-9C0D-B131D9BBE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6926E-191B-4CD5-831F-AB8835334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FED5-ABDE-4245-B1D3-7155D1D7795A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3863996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02B1D8-4041-4563-AF38-4E866F77C7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F25182-0FF7-4D10-B7D0-1A8DD2CB46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2276B-0750-482F-97C7-2355FDC18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C5683-763D-4653-8C2D-8AD222319692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BF5DA-6C5A-4E5A-BDCB-25E6DD78F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FFC6B-14E4-4315-AA7F-3D9B895C3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FED5-ABDE-4245-B1D3-7155D1D7795A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109231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3F43A-DDA2-43F2-AF64-87B874292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FA3541-A845-4C06-BF9F-9409954664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Latn-M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47CE1-57FD-4BDF-94E2-F60B64D65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4AC9D-7364-44D4-860D-442E7733176B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B833F-955B-4895-A8F7-FEE62B22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E584C-6750-45CC-88E5-5C6265BFB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3EED6-5EF4-4A96-AEED-203D02344620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40163470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158E2-8A61-41E7-9EB1-41AE719E4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688ED-6575-40F1-9994-067AFC238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292F4-7D88-4650-A5C7-2BD7624F4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4AC9D-7364-44D4-860D-442E7733176B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ADC76-68E0-4347-8FF1-A769AA0F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D6B2-4FF6-420B-AA73-C43CF573F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3EED6-5EF4-4A96-AEED-203D02344620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27461356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5C81E-468D-41B4-9D1B-3108C7034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765A6-0D51-42DE-AB26-C95CA0D4D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96DCD-DC90-4D23-A25D-6C2B30D5C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4AC9D-7364-44D4-860D-442E7733176B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B8035-BC22-444A-BBFA-ED4C70D2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68D1C-C3CE-40D5-82E7-6B38D510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3EED6-5EF4-4A96-AEED-203D02344620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19429074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4D1BE-5108-4184-9067-3B5124247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CAA60-6259-456E-A03A-58406C0E6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36B6B4-80B3-4980-8398-CE2E96283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1B6720-8B61-4484-80E0-D81B622B7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4AC9D-7364-44D4-860D-442E7733176B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E50C1C-B4FC-49C4-8CF9-D658C0591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1B3F22-061F-4E88-BD73-38F984CC4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3EED6-5EF4-4A96-AEED-203D02344620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32749568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DB08C-6005-4550-B612-DFAD10D2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7A3FAA-0408-490C-A516-EC6DCA494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601DC0-F4AC-4292-A9BA-6B276D8023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EA6F0-C295-44CE-9334-7A68DCE6DC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A5AD72-2F90-47E3-A405-4112D7B15D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141A93-9860-4C62-9AB0-A4A22DD9D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4AC9D-7364-44D4-860D-442E7733176B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9B6CA6-0AF7-44E5-B6C5-9C3597F1D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5A57C6-29B0-4A56-A5E6-8F0389904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3EED6-5EF4-4A96-AEED-203D02344620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8289900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50602-0C60-447A-886A-0CDF8D754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E56DD2-921F-4F02-93C9-A364FC96E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4AC9D-7364-44D4-860D-442E7733176B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D09356-C52D-47DD-924F-AC0CD3EC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4C61F-0862-4BEC-9FC8-4D5B107C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3EED6-5EF4-4A96-AEED-203D02344620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10369873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56DEFF-235B-4F23-B92D-D7EAEC43E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4AC9D-7364-44D4-860D-442E7733176B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A2A353-5695-40AF-B791-EC606B01F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862EE8-BA6C-4499-899A-440558E6A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3EED6-5EF4-4A96-AEED-203D02344620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1216186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50A65-E71E-4938-8D9B-B8C7CA823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B8AB3B-5973-475E-9319-EFD0CD02F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E86B1-CEB1-41BE-879E-A63CBD81D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95F5B-63F8-4B73-A982-1EB25A90EBA9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AA803-3053-4538-B8B2-8CA2A75BE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87F06-400C-43C9-B1B5-305035E47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8DF5B-CB09-4C0F-A218-1D2AB201FBDD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18308507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13451-0971-4465-B0B1-F7BFA25CA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A58DE-9F15-4F00-8303-B595E8D3B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2A266-A096-4B65-A6FC-916802CA5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2A3077-CA66-4C74-B29F-EAB3885FC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4AC9D-7364-44D4-860D-442E7733176B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0B2C9D-59A5-4E74-96FC-0BEE41D9F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5AB73D-5483-4ACC-916D-EA0559368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3EED6-5EF4-4A96-AEED-203D02344620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28321886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76B33-0687-4849-9175-7B5EAE4E7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443D08-8B18-4D21-B9F0-4230FC0B3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M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0A9056-86A1-4E26-8061-82169C3DD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483379-1E00-43C8-851B-05BD54DA3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4AC9D-7364-44D4-860D-442E7733176B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26D2B-FB53-4465-ADB9-AD6EB5B09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C2811F-7726-4C83-BFF5-6E5F7574B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3EED6-5EF4-4A96-AEED-203D02344620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25419722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12C0C-9A7C-498A-9AF9-29B676911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31843C-EDF7-4087-BBED-E5DDE1E709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D8E04-140F-4319-91CE-CC87DFE7B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4AC9D-7364-44D4-860D-442E7733176B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4DFFD-0774-414D-8E98-00E40C375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62764-833B-4969-B577-143A882A3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3EED6-5EF4-4A96-AEED-203D02344620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18835287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20C62E-440D-421A-96E4-885005253E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16D269-3A0E-4D98-8FD1-47CE73B255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4145C-E7C6-4EDA-944E-73AF1956D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4AC9D-7364-44D4-860D-442E7733176B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8B5B0-940F-43B8-BC35-23AA84E45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C1318-67C3-4855-9802-BFB7E0140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3EED6-5EF4-4A96-AEED-203D02344620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25086565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23705-0A57-45DA-B78A-6C7006E02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505467-5217-439C-9F27-16B0630E8B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Latn-M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A2BFD-70CF-49E2-B152-C19984F27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CFB4-F5C3-464D-8BE8-B6E6BD3456F6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64988-D650-4C0D-A812-94B81426D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F01BD-C78C-4F30-AF0D-5BA29949E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AA693-5E8F-45C8-AB82-D0CB05677CCC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40505488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5B877-8447-47B2-8AA3-692B82B63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1E97D-BEF6-42E1-9FA4-35F69AA61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1D4C0-2644-4F0E-BEF1-98DA5772B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CFB4-F5C3-464D-8BE8-B6E6BD3456F6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5F077-ACE6-4888-A4E2-4C2F6CF8E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819D2-0889-44A4-BCED-0E91DDD66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AA693-5E8F-45C8-AB82-D0CB05677CCC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29259726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8B801-1EF0-427C-A043-882D073B1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B92CE-D618-46D2-AAFF-412878297A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38093-89A3-44EC-8B6D-6719B2AB7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CFB4-F5C3-464D-8BE8-B6E6BD3456F6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B842F-8B72-43F5-AF77-CC20ADC82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87FE9-A313-41FA-9094-35546DE9E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AA693-5E8F-45C8-AB82-D0CB05677CCC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19852757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8D6AB-2455-44CB-A20E-1B558BFDC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E115A-3FF3-47AC-9055-584FC436E1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D9AA92-C3C6-46B9-B4D1-FF546F3AE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76CE16-F2C7-4957-ACDD-C60F9FB64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CFB4-F5C3-464D-8BE8-B6E6BD3456F6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480C7-F7CE-456D-885D-A81ECF3B0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3C2CE8-9E5D-4D4B-A056-A7DC6B55A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AA693-5E8F-45C8-AB82-D0CB05677CCC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20109075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040C2-98F4-4FBB-8059-ABE32C898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F42A0-606E-4160-ACEB-DA502C338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BF2F6F-1A10-4269-A996-A0AE4DC6D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E33D91-DFED-4BBA-BA07-C571B3E89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E55FE4-E5F2-4F65-8AF0-95E7CD514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C4F1E0-B293-4790-A176-0CA065A82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CFB4-F5C3-464D-8BE8-B6E6BD3456F6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9F682A-3A2F-49E6-81E8-D99EC356F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7867ED-2B1B-4C2B-91DB-A64F6FF24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AA693-5E8F-45C8-AB82-D0CB05677CCC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28799970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CD577-C901-43D5-AC8E-EFBB2A9E8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A767E0-6B8D-47BD-A543-CB433FA8D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CFB4-F5C3-464D-8BE8-B6E6BD3456F6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539F6B-A108-4981-B428-B518D6A44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AAF200-AAB6-4B27-BC6B-5C879E1FA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AA693-5E8F-45C8-AB82-D0CB05677CCC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3010637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A81B6-0FD6-461B-BAA7-E6F623E30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1929C-53C8-41D6-B6D3-E8C5793A9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8D4752-C100-41E0-80D8-F422BA6B5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6C55C-D67A-407C-8442-7B1A9EF74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95F5B-63F8-4B73-A982-1EB25A90EBA9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A649E-CC9E-4DE3-BFEC-513C95FE3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E114AE-B66B-4882-879E-7B331027C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8DF5B-CB09-4C0F-A218-1D2AB201FBDD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35409978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0EF7AA-543D-459C-A8F7-3119FB562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CFB4-F5C3-464D-8BE8-B6E6BD3456F6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A6BE86-3A99-474E-9F88-4B1E7F5DF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A7E94C-DBB0-494F-BE5B-2CA1BACC0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AA693-5E8F-45C8-AB82-D0CB05677CCC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18647523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209CF-DB89-4F4C-94D3-F973F6EF8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004C8-29E2-47D5-BF6A-98DB44D4A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2762D-0160-46B7-8352-03038CC60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14CDA-817C-44DE-9FEB-91BBB3314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CFB4-F5C3-464D-8BE8-B6E6BD3456F6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AA5BA2-CB1A-461A-AC6D-3887C53CC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8C736-A68A-4FFF-BDB6-45E4AD5B0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AA693-5E8F-45C8-AB82-D0CB05677CCC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24614030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80E3E-1974-4A2D-BF8D-738A8F687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0C3A99-C8C3-4BA1-9C25-E50B104F9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M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347D49-6DD7-4BBA-963E-B9895E64A6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303507-846E-4C33-81D9-782BE92F9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CFB4-F5C3-464D-8BE8-B6E6BD3456F6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CDD39-7D68-4BC8-8C20-35B0390C5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6BC889-942D-4506-8CA4-9831F75B4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AA693-5E8F-45C8-AB82-D0CB05677CCC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35515871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F38A6-34E8-40FA-94FE-2E36665AF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4BFFF-699D-4753-BFE5-CD7416D614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1E96B-00C2-430A-B709-1E2E84897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CFB4-F5C3-464D-8BE8-B6E6BD3456F6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C5680-EDF2-4806-9C33-77C0EAF45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263F5-B1DE-4FDC-A72B-78A02B971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AA693-5E8F-45C8-AB82-D0CB05677CCC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5868359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D0D7C1-4D6E-4864-9A03-F54183EA46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B352D5-491B-4AE0-A6C3-293761522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640EB-7B3B-46FB-8C5A-B40EA549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CFB4-F5C3-464D-8BE8-B6E6BD3456F6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22C18-570D-4620-83E5-D93524538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5BC2A-C57C-4BB2-B96D-3C0C096D7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AA693-5E8F-45C8-AB82-D0CB05677CCC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591279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321E2-947D-4B68-AE12-9483993EE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4E513-0750-485C-8974-1531947C7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30081-4450-4787-B9DE-18AC3C113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230BA6-51D4-42B1-8B35-559A4C26F8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B108B5-D8A9-4234-A494-F66E114219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335B01-88BF-4AD3-8291-A7A973B07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95F5B-63F8-4B73-A982-1EB25A90EBA9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931F49-2724-4091-8539-394A10A2C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ABA366-C06C-416D-9802-95DF0A6EA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8DF5B-CB09-4C0F-A218-1D2AB201FBDD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639524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E0751-358D-4256-BAF8-A25446365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3F62B6-FC17-4708-92E9-2F29251B1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95F5B-63F8-4B73-A982-1EB25A90EBA9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06E3B0-3EC7-4144-AFBF-C266336C4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B7C21C-989F-4DE9-8454-01D621DA7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8DF5B-CB09-4C0F-A218-1D2AB201FBDD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3534592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AD3E4B-DF7D-4895-8DAE-D28611684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95F5B-63F8-4B73-A982-1EB25A90EBA9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1C68DE-67FF-44EB-B091-70BF50C12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DF8C9F-2C59-436F-82EC-21AD00CB2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8DF5B-CB09-4C0F-A218-1D2AB201FBDD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2389811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33295-47BB-4BC9-BFAB-F43045EA7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4F816-CD9E-4E22-BAC8-5668BC4CE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60D07-28C3-4CDE-9EA1-896D10CBE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5AC6DC-1BE8-4F35-BB5B-BEF8C0B2E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95F5B-63F8-4B73-A982-1EB25A90EBA9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07AA3-75F1-44CA-9A21-9DF83C699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E2D641-D3BB-44EB-9E1C-ACCB00932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8DF5B-CB09-4C0F-A218-1D2AB201FBDD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2624369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30ECD-E10F-4A3F-9AAD-B6A5F869C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D9CDA1-03FD-4CC2-96D5-6B0F6405DB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M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8BFB14-2FBF-4C4E-AD5A-B637AEBC3A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66AEB-9D2C-47A9-8619-AA923D18E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95F5B-63F8-4B73-A982-1EB25A90EBA9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05B55D-DB0E-4E9C-9CC5-70FB29B7F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0F7D50-2D71-4CEA-9BE5-3D6CB69F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8DF5B-CB09-4C0F-A218-1D2AB201FBDD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3583254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2A9F82-2154-448E-80E6-0A194AAD5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199837-0BD3-486B-A4D5-FB246979B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AA32A-7A1C-4CC0-A7E2-F9DE628B2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95F5B-63F8-4B73-A982-1EB25A90EBA9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C3E1F-D8FC-4761-8480-400D16A7F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M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4EA42-C078-4A8A-B55C-FC6160C2D4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8DF5B-CB09-4C0F-A218-1D2AB201FBDD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2007329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4FCFC-1CAB-4D28-BD83-1748B8BC6B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C5683-763D-4653-8C2D-8AD222319692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CC7E5-7FE0-45C6-A1AB-D87682FCC7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M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18374F-25D4-4ED2-8A27-4B5803058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FFED5-ABDE-4245-B1D3-7155D1D7795A}" type="slidenum">
              <a:rPr lang="sr-Latn-ME" smtClean="0"/>
              <a:t>‹#›</a:t>
            </a:fld>
            <a:endParaRPr lang="sr-Latn-ME"/>
          </a:p>
        </p:txBody>
      </p:sp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id="{1E64E820-7AD4-49C1-9471-F6DC5F526E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duotone>
              <a:schemeClr val="accent1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2787"/>
            <a:ext cx="12141638" cy="6435213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808426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C9A055-970A-4B05-8D16-964864512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41BE8-60F2-49C3-B148-FABE738D7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DA2ED-FCE9-4783-9909-C2C6DC4978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4AC9D-7364-44D4-860D-442E7733176B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129CB-A27B-42FA-9378-E47422D9E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M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4262D-B172-4000-9E54-4BDE5EE21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3EED6-5EF4-4A96-AEED-203D02344620}" type="slidenum">
              <a:rPr lang="sr-Latn-ME" smtClean="0"/>
              <a:t>‹#›</a:t>
            </a:fld>
            <a:endParaRPr lang="sr-Latn-ME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97090DD7-14BC-44F0-86AA-36EEA8FD04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duotone>
              <a:schemeClr val="accent1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79871"/>
            <a:ext cx="9589166" cy="5678129"/>
          </a:xfrm>
          <a:custGeom>
            <a:avLst/>
            <a:gdLst>
              <a:gd name="connsiteX0" fmla="*/ 0 w 8687356"/>
              <a:gd name="connsiteY0" fmla="*/ 5592682 h 6439627"/>
              <a:gd name="connsiteX1" fmla="*/ 186296 w 8687356"/>
              <a:gd name="connsiteY1" fmla="*/ 5593149 h 6439627"/>
              <a:gd name="connsiteX2" fmla="*/ 1348900 w 8687356"/>
              <a:gd name="connsiteY2" fmla="*/ 5596063 h 6439627"/>
              <a:gd name="connsiteX3" fmla="*/ 1800991 w 8687356"/>
              <a:gd name="connsiteY3" fmla="*/ 5851702 h 6439627"/>
              <a:gd name="connsiteX4" fmla="*/ 2106366 w 8687356"/>
              <a:gd name="connsiteY4" fmla="*/ 6380627 h 6439627"/>
              <a:gd name="connsiteX5" fmla="*/ 2140430 w 8687356"/>
              <a:gd name="connsiteY5" fmla="*/ 6439627 h 6439627"/>
              <a:gd name="connsiteX6" fmla="*/ 0 w 8687356"/>
              <a:gd name="connsiteY6" fmla="*/ 6439627 h 6439627"/>
              <a:gd name="connsiteX7" fmla="*/ 693821 w 8687356"/>
              <a:gd name="connsiteY7" fmla="*/ 3646328 h 6439627"/>
              <a:gd name="connsiteX8" fmla="*/ 1586357 w 8687356"/>
              <a:gd name="connsiteY8" fmla="*/ 3648566 h 6439627"/>
              <a:gd name="connsiteX9" fmla="*/ 1724950 w 8687356"/>
              <a:gd name="connsiteY9" fmla="*/ 3726935 h 6439627"/>
              <a:gd name="connsiteX10" fmla="*/ 2172189 w 8687356"/>
              <a:gd name="connsiteY10" fmla="*/ 4501577 h 6439627"/>
              <a:gd name="connsiteX11" fmla="*/ 2171729 w 8687356"/>
              <a:gd name="connsiteY11" fmla="*/ 4662459 h 6439627"/>
              <a:gd name="connsiteX12" fmla="*/ 1726432 w 8687356"/>
              <a:gd name="connsiteY12" fmla="*/ 5434863 h 6439627"/>
              <a:gd name="connsiteX13" fmla="*/ 1589746 w 8687356"/>
              <a:gd name="connsiteY13" fmla="*/ 5513779 h 6439627"/>
              <a:gd name="connsiteX14" fmla="*/ 698177 w 8687356"/>
              <a:gd name="connsiteY14" fmla="*/ 5513215 h 6439627"/>
              <a:gd name="connsiteX15" fmla="*/ 558617 w 8687356"/>
              <a:gd name="connsiteY15" fmla="*/ 5433172 h 6439627"/>
              <a:gd name="connsiteX16" fmla="*/ 111378 w 8687356"/>
              <a:gd name="connsiteY16" fmla="*/ 4658531 h 6439627"/>
              <a:gd name="connsiteX17" fmla="*/ 112805 w 8687356"/>
              <a:gd name="connsiteY17" fmla="*/ 4499321 h 6439627"/>
              <a:gd name="connsiteX18" fmla="*/ 557135 w 8687356"/>
              <a:gd name="connsiteY18" fmla="*/ 3725244 h 6439627"/>
              <a:gd name="connsiteX19" fmla="*/ 693821 w 8687356"/>
              <a:gd name="connsiteY19" fmla="*/ 3646328 h 6439627"/>
              <a:gd name="connsiteX20" fmla="*/ 1975378 w 8687356"/>
              <a:gd name="connsiteY20" fmla="*/ 3263784 h 6439627"/>
              <a:gd name="connsiteX21" fmla="*/ 2292917 w 8687356"/>
              <a:gd name="connsiteY21" fmla="*/ 3264581 h 6439627"/>
              <a:gd name="connsiteX22" fmla="*/ 2342225 w 8687356"/>
              <a:gd name="connsiteY22" fmla="*/ 3292462 h 6439627"/>
              <a:gd name="connsiteX23" fmla="*/ 2501341 w 8687356"/>
              <a:gd name="connsiteY23" fmla="*/ 3568059 h 6439627"/>
              <a:gd name="connsiteX24" fmla="*/ 2501177 w 8687356"/>
              <a:gd name="connsiteY24" fmla="*/ 3625297 h 6439627"/>
              <a:gd name="connsiteX25" fmla="*/ 2342753 w 8687356"/>
              <a:gd name="connsiteY25" fmla="*/ 3900096 h 6439627"/>
              <a:gd name="connsiteX26" fmla="*/ 2294123 w 8687356"/>
              <a:gd name="connsiteY26" fmla="*/ 3928173 h 6439627"/>
              <a:gd name="connsiteX27" fmla="*/ 1976927 w 8687356"/>
              <a:gd name="connsiteY27" fmla="*/ 3927972 h 6439627"/>
              <a:gd name="connsiteX28" fmla="*/ 1927275 w 8687356"/>
              <a:gd name="connsiteY28" fmla="*/ 3899495 h 6439627"/>
              <a:gd name="connsiteX29" fmla="*/ 1768160 w 8687356"/>
              <a:gd name="connsiteY29" fmla="*/ 3623899 h 6439627"/>
              <a:gd name="connsiteX30" fmla="*/ 1768668 w 8687356"/>
              <a:gd name="connsiteY30" fmla="*/ 3567256 h 6439627"/>
              <a:gd name="connsiteX31" fmla="*/ 1926748 w 8687356"/>
              <a:gd name="connsiteY31" fmla="*/ 3291861 h 6439627"/>
              <a:gd name="connsiteX32" fmla="*/ 1975378 w 8687356"/>
              <a:gd name="connsiteY32" fmla="*/ 3263784 h 6439627"/>
              <a:gd name="connsiteX33" fmla="*/ 2130702 w 8687356"/>
              <a:gd name="connsiteY33" fmla="*/ 2828022 h 6439627"/>
              <a:gd name="connsiteX34" fmla="*/ 2298374 w 8687356"/>
              <a:gd name="connsiteY34" fmla="*/ 2828442 h 6439627"/>
              <a:gd name="connsiteX35" fmla="*/ 2324410 w 8687356"/>
              <a:gd name="connsiteY35" fmla="*/ 2843165 h 6439627"/>
              <a:gd name="connsiteX36" fmla="*/ 2408429 w 8687356"/>
              <a:gd name="connsiteY36" fmla="*/ 2988689 h 6439627"/>
              <a:gd name="connsiteX37" fmla="*/ 2408342 w 8687356"/>
              <a:gd name="connsiteY37" fmla="*/ 3018913 h 6439627"/>
              <a:gd name="connsiteX38" fmla="*/ 2324689 w 8687356"/>
              <a:gd name="connsiteY38" fmla="*/ 3164017 h 6439627"/>
              <a:gd name="connsiteX39" fmla="*/ 2299011 w 8687356"/>
              <a:gd name="connsiteY39" fmla="*/ 3178842 h 6439627"/>
              <a:gd name="connsiteX40" fmla="*/ 2131520 w 8687356"/>
              <a:gd name="connsiteY40" fmla="*/ 3178736 h 6439627"/>
              <a:gd name="connsiteX41" fmla="*/ 2105302 w 8687356"/>
              <a:gd name="connsiteY41" fmla="*/ 3163699 h 6439627"/>
              <a:gd name="connsiteX42" fmla="*/ 2021284 w 8687356"/>
              <a:gd name="connsiteY42" fmla="*/ 3018175 h 6439627"/>
              <a:gd name="connsiteX43" fmla="*/ 2021552 w 8687356"/>
              <a:gd name="connsiteY43" fmla="*/ 2988265 h 6439627"/>
              <a:gd name="connsiteX44" fmla="*/ 2105024 w 8687356"/>
              <a:gd name="connsiteY44" fmla="*/ 2842847 h 6439627"/>
              <a:gd name="connsiteX45" fmla="*/ 2130702 w 8687356"/>
              <a:gd name="connsiteY45" fmla="*/ 2828022 h 6439627"/>
              <a:gd name="connsiteX46" fmla="*/ 3794942 w 8687356"/>
              <a:gd name="connsiteY46" fmla="*/ 2543905 h 6439627"/>
              <a:gd name="connsiteX47" fmla="*/ 6706383 w 8687356"/>
              <a:gd name="connsiteY47" fmla="*/ 2551204 h 6439627"/>
              <a:gd name="connsiteX48" fmla="*/ 7158474 w 8687356"/>
              <a:gd name="connsiteY48" fmla="*/ 2806842 h 6439627"/>
              <a:gd name="connsiteX49" fmla="*/ 8617364 w 8687356"/>
              <a:gd name="connsiteY49" fmla="*/ 5333715 h 6439627"/>
              <a:gd name="connsiteX50" fmla="*/ 8615859 w 8687356"/>
              <a:gd name="connsiteY50" fmla="*/ 5858514 h 6439627"/>
              <a:gd name="connsiteX51" fmla="*/ 8311811 w 8687356"/>
              <a:gd name="connsiteY51" fmla="*/ 6385912 h 6439627"/>
              <a:gd name="connsiteX52" fmla="*/ 8280844 w 8687356"/>
              <a:gd name="connsiteY52" fmla="*/ 6439627 h 6439627"/>
              <a:gd name="connsiteX53" fmla="*/ 2237916 w 8687356"/>
              <a:gd name="connsiteY53" fmla="*/ 6439627 h 6439627"/>
              <a:gd name="connsiteX54" fmla="*/ 2151815 w 8687356"/>
              <a:gd name="connsiteY54" fmla="*/ 6290497 h 6439627"/>
              <a:gd name="connsiteX55" fmla="*/ 1895013 w 8687356"/>
              <a:gd name="connsiteY55" fmla="*/ 5845703 h 6439627"/>
              <a:gd name="connsiteX56" fmla="*/ 1899669 w 8687356"/>
              <a:gd name="connsiteY56" fmla="*/ 5326361 h 6439627"/>
              <a:gd name="connsiteX57" fmla="*/ 3349069 w 8687356"/>
              <a:gd name="connsiteY57" fmla="*/ 2801330 h 6439627"/>
              <a:gd name="connsiteX58" fmla="*/ 3794942 w 8687356"/>
              <a:gd name="connsiteY58" fmla="*/ 2543905 h 6439627"/>
              <a:gd name="connsiteX59" fmla="*/ 634940 w 8687356"/>
              <a:gd name="connsiteY59" fmla="*/ 2395105 h 6439627"/>
              <a:gd name="connsiteX60" fmla="*/ 1188015 w 8687356"/>
              <a:gd name="connsiteY60" fmla="*/ 2396492 h 6439627"/>
              <a:gd name="connsiteX61" fmla="*/ 1273897 w 8687356"/>
              <a:gd name="connsiteY61" fmla="*/ 2445054 h 6439627"/>
              <a:gd name="connsiteX62" fmla="*/ 1551037 w 8687356"/>
              <a:gd name="connsiteY62" fmla="*/ 2925075 h 6439627"/>
              <a:gd name="connsiteX63" fmla="*/ 1550752 w 8687356"/>
              <a:gd name="connsiteY63" fmla="*/ 3024769 h 6439627"/>
              <a:gd name="connsiteX64" fmla="*/ 1274816 w 8687356"/>
              <a:gd name="connsiteY64" fmla="*/ 3503403 h 6439627"/>
              <a:gd name="connsiteX65" fmla="*/ 1190116 w 8687356"/>
              <a:gd name="connsiteY65" fmla="*/ 3552304 h 6439627"/>
              <a:gd name="connsiteX66" fmla="*/ 637639 w 8687356"/>
              <a:gd name="connsiteY66" fmla="*/ 3551955 h 6439627"/>
              <a:gd name="connsiteX67" fmla="*/ 551158 w 8687356"/>
              <a:gd name="connsiteY67" fmla="*/ 3502355 h 6439627"/>
              <a:gd name="connsiteX68" fmla="*/ 274018 w 8687356"/>
              <a:gd name="connsiteY68" fmla="*/ 3022335 h 6439627"/>
              <a:gd name="connsiteX69" fmla="*/ 274903 w 8687356"/>
              <a:gd name="connsiteY69" fmla="*/ 2923678 h 6439627"/>
              <a:gd name="connsiteX70" fmla="*/ 550240 w 8687356"/>
              <a:gd name="connsiteY70" fmla="*/ 2444007 h 6439627"/>
              <a:gd name="connsiteX71" fmla="*/ 634940 w 8687356"/>
              <a:gd name="connsiteY71" fmla="*/ 2395105 h 6439627"/>
              <a:gd name="connsiteX72" fmla="*/ 2521339 w 8687356"/>
              <a:gd name="connsiteY72" fmla="*/ 1975621 h 6439627"/>
              <a:gd name="connsiteX73" fmla="*/ 2985874 w 8687356"/>
              <a:gd name="connsiteY73" fmla="*/ 1976785 h 6439627"/>
              <a:gd name="connsiteX74" fmla="*/ 3058007 w 8687356"/>
              <a:gd name="connsiteY74" fmla="*/ 2017574 h 6439627"/>
              <a:gd name="connsiteX75" fmla="*/ 3290779 w 8687356"/>
              <a:gd name="connsiteY75" fmla="*/ 2420748 h 6439627"/>
              <a:gd name="connsiteX76" fmla="*/ 3290540 w 8687356"/>
              <a:gd name="connsiteY76" fmla="*/ 2504482 h 6439627"/>
              <a:gd name="connsiteX77" fmla="*/ 3058778 w 8687356"/>
              <a:gd name="connsiteY77" fmla="*/ 2906492 h 6439627"/>
              <a:gd name="connsiteX78" fmla="*/ 2987637 w 8687356"/>
              <a:gd name="connsiteY78" fmla="*/ 2947565 h 6439627"/>
              <a:gd name="connsiteX79" fmla="*/ 2523606 w 8687356"/>
              <a:gd name="connsiteY79" fmla="*/ 2947271 h 6439627"/>
              <a:gd name="connsiteX80" fmla="*/ 2450970 w 8687356"/>
              <a:gd name="connsiteY80" fmla="*/ 2905612 h 6439627"/>
              <a:gd name="connsiteX81" fmla="*/ 2218197 w 8687356"/>
              <a:gd name="connsiteY81" fmla="*/ 2502438 h 6439627"/>
              <a:gd name="connsiteX82" fmla="*/ 2218941 w 8687356"/>
              <a:gd name="connsiteY82" fmla="*/ 2419574 h 6439627"/>
              <a:gd name="connsiteX83" fmla="*/ 2450199 w 8687356"/>
              <a:gd name="connsiteY83" fmla="*/ 2016694 h 6439627"/>
              <a:gd name="connsiteX84" fmla="*/ 2521339 w 8687356"/>
              <a:gd name="connsiteY84" fmla="*/ 1975621 h 6439627"/>
              <a:gd name="connsiteX85" fmla="*/ 3564142 w 8687356"/>
              <a:gd name="connsiteY85" fmla="*/ 34 h 6439627"/>
              <a:gd name="connsiteX86" fmla="*/ 4738405 w 8687356"/>
              <a:gd name="connsiteY86" fmla="*/ 2977 h 6439627"/>
              <a:gd name="connsiteX87" fmla="*/ 4920745 w 8687356"/>
              <a:gd name="connsiteY87" fmla="*/ 106084 h 6439627"/>
              <a:gd name="connsiteX88" fmla="*/ 5509155 w 8687356"/>
              <a:gd name="connsiteY88" fmla="*/ 1125240 h 6439627"/>
              <a:gd name="connsiteX89" fmla="*/ 5508549 w 8687356"/>
              <a:gd name="connsiteY89" fmla="*/ 1336906 h 6439627"/>
              <a:gd name="connsiteX90" fmla="*/ 4922696 w 8687356"/>
              <a:gd name="connsiteY90" fmla="*/ 2353119 h 6439627"/>
              <a:gd name="connsiteX91" fmla="*/ 4742864 w 8687356"/>
              <a:gd name="connsiteY91" fmla="*/ 2456945 h 6439627"/>
              <a:gd name="connsiteX92" fmla="*/ 3569871 w 8687356"/>
              <a:gd name="connsiteY92" fmla="*/ 2456203 h 6439627"/>
              <a:gd name="connsiteX93" fmla="*/ 3386259 w 8687356"/>
              <a:gd name="connsiteY93" fmla="*/ 2350896 h 6439627"/>
              <a:gd name="connsiteX94" fmla="*/ 2797848 w 8687356"/>
              <a:gd name="connsiteY94" fmla="*/ 1331739 h 6439627"/>
              <a:gd name="connsiteX95" fmla="*/ 2799727 w 8687356"/>
              <a:gd name="connsiteY95" fmla="*/ 1122274 h 6439627"/>
              <a:gd name="connsiteX96" fmla="*/ 3384310 w 8687356"/>
              <a:gd name="connsiteY96" fmla="*/ 103860 h 6439627"/>
              <a:gd name="connsiteX97" fmla="*/ 3564142 w 8687356"/>
              <a:gd name="connsiteY97" fmla="*/ 34 h 643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8687356" h="6439627">
                <a:moveTo>
                  <a:pt x="0" y="5592682"/>
                </a:moveTo>
                <a:lnTo>
                  <a:pt x="186296" y="5593149"/>
                </a:lnTo>
                <a:cubicBezTo>
                  <a:pt x="510155" y="5593961"/>
                  <a:pt x="893987" y="5594923"/>
                  <a:pt x="1348900" y="5596063"/>
                </a:cubicBezTo>
                <a:cubicBezTo>
                  <a:pt x="1534387" y="5590847"/>
                  <a:pt x="1709614" y="5693431"/>
                  <a:pt x="1800991" y="5851702"/>
                </a:cubicBezTo>
                <a:cubicBezTo>
                  <a:pt x="1800991" y="5851702"/>
                  <a:pt x="1800991" y="5851702"/>
                  <a:pt x="2106366" y="6380627"/>
                </a:cubicBezTo>
                <a:lnTo>
                  <a:pt x="2140430" y="6439627"/>
                </a:lnTo>
                <a:lnTo>
                  <a:pt x="0" y="6439627"/>
                </a:lnTo>
                <a:close/>
                <a:moveTo>
                  <a:pt x="693821" y="3646328"/>
                </a:moveTo>
                <a:cubicBezTo>
                  <a:pt x="693821" y="3646328"/>
                  <a:pt x="693821" y="3646328"/>
                  <a:pt x="1586357" y="3648566"/>
                </a:cubicBezTo>
                <a:cubicBezTo>
                  <a:pt x="1643220" y="3646968"/>
                  <a:pt x="1696937" y="3678416"/>
                  <a:pt x="1724950" y="3726935"/>
                </a:cubicBezTo>
                <a:cubicBezTo>
                  <a:pt x="1724950" y="3726935"/>
                  <a:pt x="1724950" y="3726935"/>
                  <a:pt x="2172189" y="4501577"/>
                </a:cubicBezTo>
                <a:cubicBezTo>
                  <a:pt x="2201168" y="4551769"/>
                  <a:pt x="2200578" y="4612341"/>
                  <a:pt x="2171729" y="4662459"/>
                </a:cubicBezTo>
                <a:cubicBezTo>
                  <a:pt x="2171729" y="4662459"/>
                  <a:pt x="2171729" y="4662459"/>
                  <a:pt x="1726432" y="5434863"/>
                </a:cubicBezTo>
                <a:cubicBezTo>
                  <a:pt x="1699249" y="5484020"/>
                  <a:pt x="1645909" y="5514815"/>
                  <a:pt x="1589746" y="5513779"/>
                </a:cubicBezTo>
                <a:cubicBezTo>
                  <a:pt x="1589746" y="5513779"/>
                  <a:pt x="1589746" y="5513779"/>
                  <a:pt x="698177" y="5513215"/>
                </a:cubicBezTo>
                <a:cubicBezTo>
                  <a:pt x="640348" y="5513140"/>
                  <a:pt x="587596" y="5483366"/>
                  <a:pt x="558617" y="5433172"/>
                </a:cubicBezTo>
                <a:cubicBezTo>
                  <a:pt x="558617" y="5433172"/>
                  <a:pt x="558617" y="5433172"/>
                  <a:pt x="111378" y="4658531"/>
                </a:cubicBezTo>
                <a:cubicBezTo>
                  <a:pt x="83365" y="4610012"/>
                  <a:pt x="82990" y="4547767"/>
                  <a:pt x="112805" y="4499321"/>
                </a:cubicBezTo>
                <a:cubicBezTo>
                  <a:pt x="112805" y="4499321"/>
                  <a:pt x="112805" y="4499321"/>
                  <a:pt x="557135" y="3725244"/>
                </a:cubicBezTo>
                <a:cubicBezTo>
                  <a:pt x="584319" y="3676088"/>
                  <a:pt x="637659" y="3645292"/>
                  <a:pt x="693821" y="3646328"/>
                </a:cubicBezTo>
                <a:close/>
                <a:moveTo>
                  <a:pt x="1975378" y="3263784"/>
                </a:moveTo>
                <a:cubicBezTo>
                  <a:pt x="1975378" y="3263784"/>
                  <a:pt x="1975378" y="3263784"/>
                  <a:pt x="2292917" y="3264581"/>
                </a:cubicBezTo>
                <a:cubicBezTo>
                  <a:pt x="2313148" y="3264012"/>
                  <a:pt x="2332259" y="3275200"/>
                  <a:pt x="2342225" y="3292462"/>
                </a:cubicBezTo>
                <a:cubicBezTo>
                  <a:pt x="2342225" y="3292462"/>
                  <a:pt x="2342225" y="3292462"/>
                  <a:pt x="2501341" y="3568059"/>
                </a:cubicBezTo>
                <a:cubicBezTo>
                  <a:pt x="2511651" y="3585916"/>
                  <a:pt x="2511441" y="3607466"/>
                  <a:pt x="2501177" y="3625297"/>
                </a:cubicBezTo>
                <a:cubicBezTo>
                  <a:pt x="2501177" y="3625297"/>
                  <a:pt x="2501177" y="3625297"/>
                  <a:pt x="2342753" y="3900096"/>
                </a:cubicBezTo>
                <a:cubicBezTo>
                  <a:pt x="2333082" y="3917585"/>
                  <a:pt x="2314104" y="3928542"/>
                  <a:pt x="2294123" y="3928173"/>
                </a:cubicBezTo>
                <a:cubicBezTo>
                  <a:pt x="2294123" y="3928173"/>
                  <a:pt x="2294123" y="3928173"/>
                  <a:pt x="1976927" y="3927972"/>
                </a:cubicBezTo>
                <a:cubicBezTo>
                  <a:pt x="1956353" y="3927946"/>
                  <a:pt x="1937585" y="3917353"/>
                  <a:pt x="1927275" y="3899495"/>
                </a:cubicBezTo>
                <a:cubicBezTo>
                  <a:pt x="1927275" y="3899495"/>
                  <a:pt x="1927275" y="3899495"/>
                  <a:pt x="1768160" y="3623899"/>
                </a:cubicBezTo>
                <a:cubicBezTo>
                  <a:pt x="1758193" y="3606636"/>
                  <a:pt x="1758060" y="3584492"/>
                  <a:pt x="1768668" y="3567256"/>
                </a:cubicBezTo>
                <a:cubicBezTo>
                  <a:pt x="1768668" y="3567256"/>
                  <a:pt x="1768668" y="3567256"/>
                  <a:pt x="1926748" y="3291861"/>
                </a:cubicBezTo>
                <a:cubicBezTo>
                  <a:pt x="1936419" y="3274372"/>
                  <a:pt x="1955397" y="3263416"/>
                  <a:pt x="1975378" y="3263784"/>
                </a:cubicBezTo>
                <a:close/>
                <a:moveTo>
                  <a:pt x="2130702" y="2828022"/>
                </a:moveTo>
                <a:cubicBezTo>
                  <a:pt x="2130702" y="2828022"/>
                  <a:pt x="2130702" y="2828022"/>
                  <a:pt x="2298374" y="2828442"/>
                </a:cubicBezTo>
                <a:cubicBezTo>
                  <a:pt x="2309057" y="2828143"/>
                  <a:pt x="2319148" y="2834050"/>
                  <a:pt x="2324410" y="2843165"/>
                </a:cubicBezTo>
                <a:cubicBezTo>
                  <a:pt x="2324410" y="2843165"/>
                  <a:pt x="2324410" y="2843165"/>
                  <a:pt x="2408429" y="2988689"/>
                </a:cubicBezTo>
                <a:cubicBezTo>
                  <a:pt x="2413873" y="2998119"/>
                  <a:pt x="2413762" y="3009498"/>
                  <a:pt x="2408342" y="3018913"/>
                </a:cubicBezTo>
                <a:cubicBezTo>
                  <a:pt x="2408342" y="3018913"/>
                  <a:pt x="2408342" y="3018913"/>
                  <a:pt x="2324689" y="3164017"/>
                </a:cubicBezTo>
                <a:cubicBezTo>
                  <a:pt x="2319583" y="3173251"/>
                  <a:pt x="2309561" y="3179037"/>
                  <a:pt x="2299011" y="3178842"/>
                </a:cubicBezTo>
                <a:cubicBezTo>
                  <a:pt x="2299011" y="3178842"/>
                  <a:pt x="2299011" y="3178842"/>
                  <a:pt x="2131520" y="3178736"/>
                </a:cubicBezTo>
                <a:cubicBezTo>
                  <a:pt x="2120657" y="3178722"/>
                  <a:pt x="2110746" y="3173129"/>
                  <a:pt x="2105302" y="3163699"/>
                </a:cubicBezTo>
                <a:cubicBezTo>
                  <a:pt x="2105302" y="3163699"/>
                  <a:pt x="2105302" y="3163699"/>
                  <a:pt x="2021284" y="3018175"/>
                </a:cubicBezTo>
                <a:cubicBezTo>
                  <a:pt x="2016021" y="3009060"/>
                  <a:pt x="2015951" y="2997367"/>
                  <a:pt x="2021552" y="2988265"/>
                </a:cubicBezTo>
                <a:cubicBezTo>
                  <a:pt x="2021552" y="2988265"/>
                  <a:pt x="2021552" y="2988265"/>
                  <a:pt x="2105024" y="2842847"/>
                </a:cubicBezTo>
                <a:cubicBezTo>
                  <a:pt x="2110131" y="2833613"/>
                  <a:pt x="2120152" y="2827827"/>
                  <a:pt x="2130702" y="2828022"/>
                </a:cubicBezTo>
                <a:close/>
                <a:moveTo>
                  <a:pt x="3794942" y="2543905"/>
                </a:moveTo>
                <a:cubicBezTo>
                  <a:pt x="3794942" y="2543905"/>
                  <a:pt x="3794942" y="2543905"/>
                  <a:pt x="6706383" y="2551204"/>
                </a:cubicBezTo>
                <a:cubicBezTo>
                  <a:pt x="6891871" y="2545988"/>
                  <a:pt x="7067096" y="2648572"/>
                  <a:pt x="7158474" y="2806842"/>
                </a:cubicBezTo>
                <a:cubicBezTo>
                  <a:pt x="7158474" y="2806842"/>
                  <a:pt x="7158474" y="2806842"/>
                  <a:pt x="8617364" y="5333715"/>
                </a:cubicBezTo>
                <a:cubicBezTo>
                  <a:pt x="8711893" y="5497443"/>
                  <a:pt x="8709969" y="5695027"/>
                  <a:pt x="8615859" y="5858514"/>
                </a:cubicBezTo>
                <a:cubicBezTo>
                  <a:pt x="8615859" y="5858514"/>
                  <a:pt x="8615859" y="5858514"/>
                  <a:pt x="8311811" y="6385912"/>
                </a:cubicBezTo>
                <a:lnTo>
                  <a:pt x="8280844" y="6439627"/>
                </a:lnTo>
                <a:lnTo>
                  <a:pt x="2237916" y="6439627"/>
                </a:lnTo>
                <a:lnTo>
                  <a:pt x="2151815" y="6290497"/>
                </a:lnTo>
                <a:cubicBezTo>
                  <a:pt x="2071676" y="6151692"/>
                  <a:pt x="1986194" y="6003633"/>
                  <a:pt x="1895013" y="5845703"/>
                </a:cubicBezTo>
                <a:cubicBezTo>
                  <a:pt x="1803636" y="5687432"/>
                  <a:pt x="1802408" y="5484390"/>
                  <a:pt x="1899669" y="5326361"/>
                </a:cubicBezTo>
                <a:cubicBezTo>
                  <a:pt x="1899669" y="5326361"/>
                  <a:pt x="1899669" y="5326361"/>
                  <a:pt x="3349069" y="2801330"/>
                </a:cubicBezTo>
                <a:cubicBezTo>
                  <a:pt x="3437742" y="2640982"/>
                  <a:pt x="3611741" y="2540524"/>
                  <a:pt x="3794942" y="2543905"/>
                </a:cubicBezTo>
                <a:close/>
                <a:moveTo>
                  <a:pt x="634940" y="2395105"/>
                </a:moveTo>
                <a:cubicBezTo>
                  <a:pt x="634940" y="2395105"/>
                  <a:pt x="634940" y="2395105"/>
                  <a:pt x="1188015" y="2396492"/>
                </a:cubicBezTo>
                <a:cubicBezTo>
                  <a:pt x="1223252" y="2395501"/>
                  <a:pt x="1256539" y="2414988"/>
                  <a:pt x="1273897" y="2445054"/>
                </a:cubicBezTo>
                <a:cubicBezTo>
                  <a:pt x="1273897" y="2445054"/>
                  <a:pt x="1273897" y="2445054"/>
                  <a:pt x="1551037" y="2925075"/>
                </a:cubicBezTo>
                <a:cubicBezTo>
                  <a:pt x="1568994" y="2956177"/>
                  <a:pt x="1568629" y="2993712"/>
                  <a:pt x="1550752" y="3024769"/>
                </a:cubicBezTo>
                <a:cubicBezTo>
                  <a:pt x="1550752" y="3024769"/>
                  <a:pt x="1550752" y="3024769"/>
                  <a:pt x="1274816" y="3503403"/>
                </a:cubicBezTo>
                <a:cubicBezTo>
                  <a:pt x="1257971" y="3533863"/>
                  <a:pt x="1224917" y="3552947"/>
                  <a:pt x="1190116" y="3552304"/>
                </a:cubicBezTo>
                <a:cubicBezTo>
                  <a:pt x="1190116" y="3552304"/>
                  <a:pt x="1190116" y="3552304"/>
                  <a:pt x="637639" y="3551955"/>
                </a:cubicBezTo>
                <a:cubicBezTo>
                  <a:pt x="601804" y="3551909"/>
                  <a:pt x="569115" y="3533458"/>
                  <a:pt x="551158" y="3502355"/>
                </a:cubicBezTo>
                <a:cubicBezTo>
                  <a:pt x="551158" y="3502355"/>
                  <a:pt x="551158" y="3502355"/>
                  <a:pt x="274018" y="3022335"/>
                </a:cubicBezTo>
                <a:cubicBezTo>
                  <a:pt x="256660" y="2992269"/>
                  <a:pt x="256426" y="2953698"/>
                  <a:pt x="274903" y="2923678"/>
                </a:cubicBezTo>
                <a:cubicBezTo>
                  <a:pt x="274903" y="2923678"/>
                  <a:pt x="274903" y="2923678"/>
                  <a:pt x="550240" y="2444007"/>
                </a:cubicBezTo>
                <a:cubicBezTo>
                  <a:pt x="567085" y="2413547"/>
                  <a:pt x="600139" y="2394463"/>
                  <a:pt x="634940" y="2395105"/>
                </a:cubicBezTo>
                <a:close/>
                <a:moveTo>
                  <a:pt x="2521339" y="1975621"/>
                </a:moveTo>
                <a:cubicBezTo>
                  <a:pt x="2521339" y="1975621"/>
                  <a:pt x="2521339" y="1975621"/>
                  <a:pt x="2985874" y="1976785"/>
                </a:cubicBezTo>
                <a:cubicBezTo>
                  <a:pt x="3015469" y="1975952"/>
                  <a:pt x="3043427" y="1992321"/>
                  <a:pt x="3058007" y="2017574"/>
                </a:cubicBezTo>
                <a:cubicBezTo>
                  <a:pt x="3058007" y="2017574"/>
                  <a:pt x="3058007" y="2017574"/>
                  <a:pt x="3290779" y="2420748"/>
                </a:cubicBezTo>
                <a:cubicBezTo>
                  <a:pt x="3305862" y="2446871"/>
                  <a:pt x="3305555" y="2478396"/>
                  <a:pt x="3290540" y="2504482"/>
                </a:cubicBezTo>
                <a:cubicBezTo>
                  <a:pt x="3290540" y="2504482"/>
                  <a:pt x="3290540" y="2504482"/>
                  <a:pt x="3058778" y="2906492"/>
                </a:cubicBezTo>
                <a:cubicBezTo>
                  <a:pt x="3044630" y="2932076"/>
                  <a:pt x="3016868" y="2948104"/>
                  <a:pt x="2987637" y="2947565"/>
                </a:cubicBezTo>
                <a:cubicBezTo>
                  <a:pt x="2987637" y="2947565"/>
                  <a:pt x="2987637" y="2947565"/>
                  <a:pt x="2523606" y="2947271"/>
                </a:cubicBezTo>
                <a:cubicBezTo>
                  <a:pt x="2493508" y="2947232"/>
                  <a:pt x="2466052" y="2931735"/>
                  <a:pt x="2450970" y="2905612"/>
                </a:cubicBezTo>
                <a:cubicBezTo>
                  <a:pt x="2450970" y="2905612"/>
                  <a:pt x="2450970" y="2905612"/>
                  <a:pt x="2218197" y="2502438"/>
                </a:cubicBezTo>
                <a:cubicBezTo>
                  <a:pt x="2203617" y="2477185"/>
                  <a:pt x="2203422" y="2444788"/>
                  <a:pt x="2218941" y="2419574"/>
                </a:cubicBezTo>
                <a:cubicBezTo>
                  <a:pt x="2218941" y="2419574"/>
                  <a:pt x="2218941" y="2419574"/>
                  <a:pt x="2450199" y="2016694"/>
                </a:cubicBezTo>
                <a:cubicBezTo>
                  <a:pt x="2464347" y="1991110"/>
                  <a:pt x="2492109" y="1975081"/>
                  <a:pt x="2521339" y="1975621"/>
                </a:cubicBezTo>
                <a:close/>
                <a:moveTo>
                  <a:pt x="3564142" y="34"/>
                </a:moveTo>
                <a:cubicBezTo>
                  <a:pt x="3564142" y="34"/>
                  <a:pt x="3564142" y="34"/>
                  <a:pt x="4738405" y="2977"/>
                </a:cubicBezTo>
                <a:cubicBezTo>
                  <a:pt x="4813218" y="874"/>
                  <a:pt x="4883890" y="42249"/>
                  <a:pt x="4920745" y="106084"/>
                </a:cubicBezTo>
                <a:cubicBezTo>
                  <a:pt x="4920745" y="106084"/>
                  <a:pt x="4920745" y="106084"/>
                  <a:pt x="5509155" y="1125240"/>
                </a:cubicBezTo>
                <a:cubicBezTo>
                  <a:pt x="5547281" y="1191277"/>
                  <a:pt x="5546507" y="1270967"/>
                  <a:pt x="5508549" y="1336906"/>
                </a:cubicBezTo>
                <a:cubicBezTo>
                  <a:pt x="5508549" y="1336906"/>
                  <a:pt x="5508549" y="1336906"/>
                  <a:pt x="4922696" y="2353119"/>
                </a:cubicBezTo>
                <a:cubicBezTo>
                  <a:pt x="4886932" y="2417792"/>
                  <a:pt x="4816753" y="2458309"/>
                  <a:pt x="4742864" y="2456945"/>
                </a:cubicBezTo>
                <a:cubicBezTo>
                  <a:pt x="4742864" y="2456945"/>
                  <a:pt x="4742864" y="2456945"/>
                  <a:pt x="3569871" y="2456203"/>
                </a:cubicBezTo>
                <a:cubicBezTo>
                  <a:pt x="3493788" y="2456106"/>
                  <a:pt x="3424385" y="2416932"/>
                  <a:pt x="3386259" y="2350896"/>
                </a:cubicBezTo>
                <a:cubicBezTo>
                  <a:pt x="3386259" y="2350896"/>
                  <a:pt x="3386259" y="2350896"/>
                  <a:pt x="2797848" y="1331739"/>
                </a:cubicBezTo>
                <a:cubicBezTo>
                  <a:pt x="2760993" y="1267904"/>
                  <a:pt x="2760499" y="1186012"/>
                  <a:pt x="2799727" y="1122274"/>
                </a:cubicBezTo>
                <a:cubicBezTo>
                  <a:pt x="2799727" y="1122274"/>
                  <a:pt x="2799727" y="1122274"/>
                  <a:pt x="3384310" y="103860"/>
                </a:cubicBezTo>
                <a:cubicBezTo>
                  <a:pt x="3420073" y="39188"/>
                  <a:pt x="3490251" y="-1330"/>
                  <a:pt x="3564142" y="34"/>
                </a:cubicBezTo>
                <a:close/>
              </a:path>
            </a:pathLst>
          </a:cu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83965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55E289-2871-46DB-9C13-3800883F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9CF470-F21E-4D3E-8CB6-EF8085AFB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2BB4E-A2D8-4C3B-8F5D-58429D3AED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6CFB4-F5C3-464D-8BE8-B6E6BD3456F6}" type="datetimeFigureOut">
              <a:rPr lang="sr-Latn-ME" smtClean="0"/>
              <a:t>28.3.2023.</a:t>
            </a:fld>
            <a:endParaRPr lang="sr-Latn-M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E35E2-7888-4EF7-A5F9-31042E0AA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M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C30A3-21E4-413C-BEAF-A28AC36CD5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AA693-5E8F-45C8-AB82-D0CB05677CCC}" type="slidenum">
              <a:rPr lang="sr-Latn-ME" smtClean="0"/>
              <a:t>‹#›</a:t>
            </a:fld>
            <a:endParaRPr lang="sr-Latn-ME"/>
          </a:p>
        </p:txBody>
      </p:sp>
      <p:pic>
        <p:nvPicPr>
          <p:cNvPr id="7" name="Picture Placeholder 12">
            <a:extLst>
              <a:ext uri="{FF2B5EF4-FFF2-40B4-BE49-F238E27FC236}">
                <a16:creationId xmlns:a16="http://schemas.microsoft.com/office/drawing/2014/main" id="{83271F79-CAEB-4FAD-9960-21CC0ECAB1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duotone>
              <a:schemeClr val="accent1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9654" y="1301186"/>
            <a:ext cx="9932346" cy="5556814"/>
          </a:xfrm>
          <a:custGeom>
            <a:avLst/>
            <a:gdLst>
              <a:gd name="connsiteX0" fmla="*/ 4729712 w 11795125"/>
              <a:gd name="connsiteY0" fmla="*/ 4417922 h 6858000"/>
              <a:gd name="connsiteX1" fmla="*/ 7234278 w 11795125"/>
              <a:gd name="connsiteY1" fmla="*/ 4419507 h 6858000"/>
              <a:gd name="connsiteX2" fmla="*/ 7626325 w 11795125"/>
              <a:gd name="connsiteY2" fmla="*/ 4644358 h 6858000"/>
              <a:gd name="connsiteX3" fmla="*/ 8882694 w 11795125"/>
              <a:gd name="connsiteY3" fmla="*/ 6820455 h 6858000"/>
              <a:gd name="connsiteX4" fmla="*/ 8898077 w 11795125"/>
              <a:gd name="connsiteY4" fmla="*/ 6858000 h 6858000"/>
              <a:gd name="connsiteX5" fmla="*/ 3070863 w 11795125"/>
              <a:gd name="connsiteY5" fmla="*/ 6858000 h 6858000"/>
              <a:gd name="connsiteX6" fmla="*/ 3094823 w 11795125"/>
              <a:gd name="connsiteY6" fmla="*/ 6809422 h 6858000"/>
              <a:gd name="connsiteX7" fmla="*/ 4345735 w 11795125"/>
              <a:gd name="connsiteY7" fmla="*/ 4639611 h 6858000"/>
              <a:gd name="connsiteX8" fmla="*/ 4729712 w 11795125"/>
              <a:gd name="connsiteY8" fmla="*/ 4417922 h 6858000"/>
              <a:gd name="connsiteX9" fmla="*/ 2031302 w 11795125"/>
              <a:gd name="connsiteY9" fmla="*/ 2039301 h 6858000"/>
              <a:gd name="connsiteX10" fmla="*/ 2747265 w 11795125"/>
              <a:gd name="connsiteY10" fmla="*/ 2039754 h 6858000"/>
              <a:gd name="connsiteX11" fmla="*/ 2859337 w 11795125"/>
              <a:gd name="connsiteY11" fmla="*/ 2104031 h 6858000"/>
              <a:gd name="connsiteX12" fmla="*/ 3218486 w 11795125"/>
              <a:gd name="connsiteY12" fmla="*/ 2726096 h 6858000"/>
              <a:gd name="connsiteX13" fmla="*/ 3217340 w 11795125"/>
              <a:gd name="connsiteY13" fmla="*/ 2853948 h 6858000"/>
              <a:gd name="connsiteX14" fmla="*/ 2860527 w 11795125"/>
              <a:gd name="connsiteY14" fmla="*/ 3475560 h 6858000"/>
              <a:gd name="connsiteX15" fmla="*/ 2750762 w 11795125"/>
              <a:gd name="connsiteY15" fmla="*/ 3538933 h 6858000"/>
              <a:gd name="connsiteX16" fmla="*/ 2034023 w 11795125"/>
              <a:gd name="connsiteY16" fmla="*/ 3537136 h 6858000"/>
              <a:gd name="connsiteX17" fmla="*/ 1922728 w 11795125"/>
              <a:gd name="connsiteY17" fmla="*/ 3474202 h 6858000"/>
              <a:gd name="connsiteX18" fmla="*/ 1563578 w 11795125"/>
              <a:gd name="connsiteY18" fmla="*/ 2852137 h 6858000"/>
              <a:gd name="connsiteX19" fmla="*/ 1563948 w 11795125"/>
              <a:gd name="connsiteY19" fmla="*/ 2722942 h 6858000"/>
              <a:gd name="connsiteX20" fmla="*/ 1921537 w 11795125"/>
              <a:gd name="connsiteY20" fmla="*/ 2102674 h 6858000"/>
              <a:gd name="connsiteX21" fmla="*/ 2031302 w 11795125"/>
              <a:gd name="connsiteY21" fmla="*/ 2039301 h 6858000"/>
              <a:gd name="connsiteX22" fmla="*/ 9343478 w 11795125"/>
              <a:gd name="connsiteY22" fmla="*/ 1795745 h 6858000"/>
              <a:gd name="connsiteX23" fmla="*/ 11620502 w 11795125"/>
              <a:gd name="connsiteY23" fmla="*/ 1797185 h 6858000"/>
              <a:gd name="connsiteX24" fmla="*/ 11795125 w 11795125"/>
              <a:gd name="connsiteY24" fmla="*/ 1797296 h 6858000"/>
              <a:gd name="connsiteX25" fmla="*/ 11795125 w 11795125"/>
              <a:gd name="connsiteY25" fmla="*/ 6858000 h 6858000"/>
              <a:gd name="connsiteX26" fmla="*/ 8996698 w 11795125"/>
              <a:gd name="connsiteY26" fmla="*/ 6858000 h 6858000"/>
              <a:gd name="connsiteX27" fmla="*/ 8963663 w 11795125"/>
              <a:gd name="connsiteY27" fmla="*/ 6815289 h 6858000"/>
              <a:gd name="connsiteX28" fmla="*/ 7707295 w 11795125"/>
              <a:gd name="connsiteY28" fmla="*/ 4639193 h 6858000"/>
              <a:gd name="connsiteX29" fmla="*/ 7708590 w 11795125"/>
              <a:gd name="connsiteY29" fmla="*/ 4187244 h 6858000"/>
              <a:gd name="connsiteX30" fmla="*/ 8959501 w 11795125"/>
              <a:gd name="connsiteY30" fmla="*/ 2017434 h 6858000"/>
              <a:gd name="connsiteX31" fmla="*/ 9343478 w 11795125"/>
              <a:gd name="connsiteY31" fmla="*/ 1795745 h 6858000"/>
              <a:gd name="connsiteX32" fmla="*/ 3102644 w 11795125"/>
              <a:gd name="connsiteY32" fmla="*/ 1739841 h 6858000"/>
              <a:gd name="connsiteX33" fmla="*/ 3385876 w 11795125"/>
              <a:gd name="connsiteY33" fmla="*/ 1740020 h 6858000"/>
              <a:gd name="connsiteX34" fmla="*/ 3430211 w 11795125"/>
              <a:gd name="connsiteY34" fmla="*/ 1765448 h 6858000"/>
              <a:gd name="connsiteX35" fmla="*/ 3572289 w 11795125"/>
              <a:gd name="connsiteY35" fmla="*/ 2011533 h 6858000"/>
              <a:gd name="connsiteX36" fmla="*/ 3571836 w 11795125"/>
              <a:gd name="connsiteY36" fmla="*/ 2062111 h 6858000"/>
              <a:gd name="connsiteX37" fmla="*/ 3430681 w 11795125"/>
              <a:gd name="connsiteY37" fmla="*/ 2308019 h 6858000"/>
              <a:gd name="connsiteX38" fmla="*/ 3387260 w 11795125"/>
              <a:gd name="connsiteY38" fmla="*/ 2333088 h 6858000"/>
              <a:gd name="connsiteX39" fmla="*/ 3103720 w 11795125"/>
              <a:gd name="connsiteY39" fmla="*/ 2332378 h 6858000"/>
              <a:gd name="connsiteX40" fmla="*/ 3059693 w 11795125"/>
              <a:gd name="connsiteY40" fmla="*/ 2307481 h 6858000"/>
              <a:gd name="connsiteX41" fmla="*/ 2917615 w 11795125"/>
              <a:gd name="connsiteY41" fmla="*/ 2061395 h 6858000"/>
              <a:gd name="connsiteX42" fmla="*/ 2917761 w 11795125"/>
              <a:gd name="connsiteY42" fmla="*/ 2010286 h 6858000"/>
              <a:gd name="connsiteX43" fmla="*/ 3059222 w 11795125"/>
              <a:gd name="connsiteY43" fmla="*/ 1764910 h 6858000"/>
              <a:gd name="connsiteX44" fmla="*/ 3102644 w 11795125"/>
              <a:gd name="connsiteY44" fmla="*/ 1739841 h 6858000"/>
              <a:gd name="connsiteX45" fmla="*/ 3522963 w 11795125"/>
              <a:gd name="connsiteY45" fmla="*/ 1598675 h 6858000"/>
              <a:gd name="connsiteX46" fmla="*/ 3625194 w 11795125"/>
              <a:gd name="connsiteY46" fmla="*/ 1598740 h 6858000"/>
              <a:gd name="connsiteX47" fmla="*/ 3641197 w 11795125"/>
              <a:gd name="connsiteY47" fmla="*/ 1607918 h 6858000"/>
              <a:gd name="connsiteX48" fmla="*/ 3692479 w 11795125"/>
              <a:gd name="connsiteY48" fmla="*/ 1696742 h 6858000"/>
              <a:gd name="connsiteX49" fmla="*/ 3692315 w 11795125"/>
              <a:gd name="connsiteY49" fmla="*/ 1714998 h 6858000"/>
              <a:gd name="connsiteX50" fmla="*/ 3641367 w 11795125"/>
              <a:gd name="connsiteY50" fmla="*/ 1803757 h 6858000"/>
              <a:gd name="connsiteX51" fmla="*/ 3625694 w 11795125"/>
              <a:gd name="connsiteY51" fmla="*/ 1812806 h 6858000"/>
              <a:gd name="connsiteX52" fmla="*/ 3523352 w 11795125"/>
              <a:gd name="connsiteY52" fmla="*/ 1812549 h 6858000"/>
              <a:gd name="connsiteX53" fmla="*/ 3507459 w 11795125"/>
              <a:gd name="connsiteY53" fmla="*/ 1803563 h 6858000"/>
              <a:gd name="connsiteX54" fmla="*/ 3456177 w 11795125"/>
              <a:gd name="connsiteY54" fmla="*/ 1714739 h 6858000"/>
              <a:gd name="connsiteX55" fmla="*/ 3456230 w 11795125"/>
              <a:gd name="connsiteY55" fmla="*/ 1696292 h 6858000"/>
              <a:gd name="connsiteX56" fmla="*/ 3507290 w 11795125"/>
              <a:gd name="connsiteY56" fmla="*/ 1607724 h 6858000"/>
              <a:gd name="connsiteX57" fmla="*/ 3522963 w 11795125"/>
              <a:gd name="connsiteY57" fmla="*/ 1598675 h 6858000"/>
              <a:gd name="connsiteX58" fmla="*/ 4199803 w 11795125"/>
              <a:gd name="connsiteY58" fmla="*/ 1370724 h 6858000"/>
              <a:gd name="connsiteX59" fmla="*/ 4537019 w 11795125"/>
              <a:gd name="connsiteY59" fmla="*/ 1370938 h 6858000"/>
              <a:gd name="connsiteX60" fmla="*/ 4589804 w 11795125"/>
              <a:gd name="connsiteY60" fmla="*/ 1401211 h 6858000"/>
              <a:gd name="connsiteX61" fmla="*/ 4758963 w 11795125"/>
              <a:gd name="connsiteY61" fmla="*/ 1694203 h 6858000"/>
              <a:gd name="connsiteX62" fmla="*/ 4758423 w 11795125"/>
              <a:gd name="connsiteY62" fmla="*/ 1754421 h 6858000"/>
              <a:gd name="connsiteX63" fmla="*/ 4590365 w 11795125"/>
              <a:gd name="connsiteY63" fmla="*/ 2047199 h 6858000"/>
              <a:gd name="connsiteX64" fmla="*/ 4538665 w 11795125"/>
              <a:gd name="connsiteY64" fmla="*/ 2077046 h 6858000"/>
              <a:gd name="connsiteX65" fmla="*/ 4201084 w 11795125"/>
              <a:gd name="connsiteY65" fmla="*/ 2076201 h 6858000"/>
              <a:gd name="connsiteX66" fmla="*/ 4148664 w 11795125"/>
              <a:gd name="connsiteY66" fmla="*/ 2046559 h 6858000"/>
              <a:gd name="connsiteX67" fmla="*/ 3979505 w 11795125"/>
              <a:gd name="connsiteY67" fmla="*/ 1753567 h 6858000"/>
              <a:gd name="connsiteX68" fmla="*/ 3979680 w 11795125"/>
              <a:gd name="connsiteY68" fmla="*/ 1692718 h 6858000"/>
              <a:gd name="connsiteX69" fmla="*/ 4148104 w 11795125"/>
              <a:gd name="connsiteY69" fmla="*/ 1400573 h 6858000"/>
              <a:gd name="connsiteX70" fmla="*/ 4199803 w 11795125"/>
              <a:gd name="connsiteY70" fmla="*/ 1370724 h 6858000"/>
              <a:gd name="connsiteX71" fmla="*/ 3525946 w 11795125"/>
              <a:gd name="connsiteY71" fmla="*/ 1141304 h 6858000"/>
              <a:gd name="connsiteX72" fmla="*/ 3719554 w 11795125"/>
              <a:gd name="connsiteY72" fmla="*/ 1141427 h 6858000"/>
              <a:gd name="connsiteX73" fmla="*/ 3749860 w 11795125"/>
              <a:gd name="connsiteY73" fmla="*/ 1158808 h 6858000"/>
              <a:gd name="connsiteX74" fmla="*/ 3846980 w 11795125"/>
              <a:gd name="connsiteY74" fmla="*/ 1327024 h 6858000"/>
              <a:gd name="connsiteX75" fmla="*/ 3846670 w 11795125"/>
              <a:gd name="connsiteY75" fmla="*/ 1361598 h 6858000"/>
              <a:gd name="connsiteX76" fmla="*/ 3750182 w 11795125"/>
              <a:gd name="connsiteY76" fmla="*/ 1529691 h 6858000"/>
              <a:gd name="connsiteX77" fmla="*/ 3720499 w 11795125"/>
              <a:gd name="connsiteY77" fmla="*/ 1546828 h 6858000"/>
              <a:gd name="connsiteX78" fmla="*/ 3526682 w 11795125"/>
              <a:gd name="connsiteY78" fmla="*/ 1546343 h 6858000"/>
              <a:gd name="connsiteX79" fmla="*/ 3496586 w 11795125"/>
              <a:gd name="connsiteY79" fmla="*/ 1529324 h 6858000"/>
              <a:gd name="connsiteX80" fmla="*/ 3399466 w 11795125"/>
              <a:gd name="connsiteY80" fmla="*/ 1361108 h 6858000"/>
              <a:gd name="connsiteX81" fmla="*/ 3399566 w 11795125"/>
              <a:gd name="connsiteY81" fmla="*/ 1326172 h 6858000"/>
              <a:gd name="connsiteX82" fmla="*/ 3496264 w 11795125"/>
              <a:gd name="connsiteY82" fmla="*/ 1158441 h 6858000"/>
              <a:gd name="connsiteX83" fmla="*/ 3525946 w 11795125"/>
              <a:gd name="connsiteY83" fmla="*/ 1141304 h 6858000"/>
              <a:gd name="connsiteX84" fmla="*/ 3955878 w 11795125"/>
              <a:gd name="connsiteY84" fmla="*/ 173494 h 6858000"/>
              <a:gd name="connsiteX85" fmla="*/ 4500068 w 11795125"/>
              <a:gd name="connsiteY85" fmla="*/ 173838 h 6858000"/>
              <a:gd name="connsiteX86" fmla="*/ 4585252 w 11795125"/>
              <a:gd name="connsiteY86" fmla="*/ 222694 h 6858000"/>
              <a:gd name="connsiteX87" fmla="*/ 4858234 w 11795125"/>
              <a:gd name="connsiteY87" fmla="*/ 695514 h 6858000"/>
              <a:gd name="connsiteX88" fmla="*/ 4857363 w 11795125"/>
              <a:gd name="connsiteY88" fmla="*/ 792690 h 6858000"/>
              <a:gd name="connsiteX89" fmla="*/ 4586156 w 11795125"/>
              <a:gd name="connsiteY89" fmla="*/ 1265167 h 6858000"/>
              <a:gd name="connsiteX90" fmla="*/ 4502727 w 11795125"/>
              <a:gd name="connsiteY90" fmla="*/ 1313334 h 6858000"/>
              <a:gd name="connsiteX91" fmla="*/ 3957947 w 11795125"/>
              <a:gd name="connsiteY91" fmla="*/ 1311968 h 6858000"/>
              <a:gd name="connsiteX92" fmla="*/ 3873354 w 11795125"/>
              <a:gd name="connsiteY92" fmla="*/ 1264134 h 6858000"/>
              <a:gd name="connsiteX93" fmla="*/ 3600372 w 11795125"/>
              <a:gd name="connsiteY93" fmla="*/ 791315 h 6858000"/>
              <a:gd name="connsiteX94" fmla="*/ 3600653 w 11795125"/>
              <a:gd name="connsiteY94" fmla="*/ 693116 h 6858000"/>
              <a:gd name="connsiteX95" fmla="*/ 3872449 w 11795125"/>
              <a:gd name="connsiteY95" fmla="*/ 221662 h 6858000"/>
              <a:gd name="connsiteX96" fmla="*/ 3955878 w 11795125"/>
              <a:gd name="connsiteY96" fmla="*/ 173494 h 6858000"/>
              <a:gd name="connsiteX97" fmla="*/ 3852283 w 11795125"/>
              <a:gd name="connsiteY97" fmla="*/ 0 h 6858000"/>
              <a:gd name="connsiteX98" fmla="*/ 6130031 w 11795125"/>
              <a:gd name="connsiteY98" fmla="*/ 0 h 6858000"/>
              <a:gd name="connsiteX99" fmla="*/ 6102465 w 11795125"/>
              <a:gd name="connsiteY99" fmla="*/ 36730 h 6858000"/>
              <a:gd name="connsiteX100" fmla="*/ 5879948 w 11795125"/>
              <a:gd name="connsiteY100" fmla="*/ 127724 h 6858000"/>
              <a:gd name="connsiteX101" fmla="*/ 4102884 w 11795125"/>
              <a:gd name="connsiteY101" fmla="*/ 123270 h 6858000"/>
              <a:gd name="connsiteX102" fmla="*/ 3877665 w 11795125"/>
              <a:gd name="connsiteY102" fmla="*/ 32818 h 6858000"/>
              <a:gd name="connsiteX103" fmla="*/ 0 w 11795125"/>
              <a:gd name="connsiteY103" fmla="*/ 0 h 6858000"/>
              <a:gd name="connsiteX104" fmla="*/ 3781476 w 11795125"/>
              <a:gd name="connsiteY104" fmla="*/ 0 h 6858000"/>
              <a:gd name="connsiteX105" fmla="*/ 3800985 w 11795125"/>
              <a:gd name="connsiteY105" fmla="*/ 47617 h 6858000"/>
              <a:gd name="connsiteX106" fmla="*/ 3766711 w 11795125"/>
              <a:gd name="connsiteY106" fmla="*/ 287889 h 6858000"/>
              <a:gd name="connsiteX107" fmla="*/ 2882037 w 11795125"/>
              <a:gd name="connsiteY107" fmla="*/ 1829098 h 6858000"/>
              <a:gd name="connsiteX108" fmla="*/ 2609888 w 11795125"/>
              <a:gd name="connsiteY108" fmla="*/ 1986223 h 6858000"/>
              <a:gd name="connsiteX109" fmla="*/ 832823 w 11795125"/>
              <a:gd name="connsiteY109" fmla="*/ 1981768 h 6858000"/>
              <a:gd name="connsiteX110" fmla="*/ 556879 w 11795125"/>
              <a:gd name="connsiteY110" fmla="*/ 1825733 h 6858000"/>
              <a:gd name="connsiteX111" fmla="*/ 79254 w 11795125"/>
              <a:gd name="connsiteY111" fmla="*/ 998462 h 6858000"/>
              <a:gd name="connsiteX112" fmla="*/ 0 w 11795125"/>
              <a:gd name="connsiteY112" fmla="*/ 8611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11795125" h="6858000">
                <a:moveTo>
                  <a:pt x="4729712" y="4417922"/>
                </a:moveTo>
                <a:cubicBezTo>
                  <a:pt x="4729712" y="4417922"/>
                  <a:pt x="4729712" y="4417922"/>
                  <a:pt x="7234278" y="4419507"/>
                </a:cubicBezTo>
                <a:cubicBezTo>
                  <a:pt x="7396730" y="4419716"/>
                  <a:pt x="7544918" y="4503359"/>
                  <a:pt x="7626325" y="4644358"/>
                </a:cubicBezTo>
                <a:cubicBezTo>
                  <a:pt x="7626325" y="4644358"/>
                  <a:pt x="7626325" y="4644358"/>
                  <a:pt x="8882694" y="6820455"/>
                </a:cubicBezTo>
                <a:lnTo>
                  <a:pt x="8898077" y="6858000"/>
                </a:lnTo>
                <a:lnTo>
                  <a:pt x="3070863" y="6858000"/>
                </a:lnTo>
                <a:lnTo>
                  <a:pt x="3094823" y="6809422"/>
                </a:lnTo>
                <a:cubicBezTo>
                  <a:pt x="3094823" y="6809422"/>
                  <a:pt x="3094823" y="6809422"/>
                  <a:pt x="4345735" y="4639611"/>
                </a:cubicBezTo>
                <a:cubicBezTo>
                  <a:pt x="4422097" y="4501523"/>
                  <a:pt x="4571941" y="4415010"/>
                  <a:pt x="4729712" y="4417922"/>
                </a:cubicBezTo>
                <a:close/>
                <a:moveTo>
                  <a:pt x="2031302" y="2039301"/>
                </a:moveTo>
                <a:cubicBezTo>
                  <a:pt x="2031302" y="2039301"/>
                  <a:pt x="2031302" y="2039301"/>
                  <a:pt x="2747265" y="2039754"/>
                </a:cubicBezTo>
                <a:cubicBezTo>
                  <a:pt x="2793703" y="2039814"/>
                  <a:pt x="2836066" y="2063724"/>
                  <a:pt x="2859337" y="2104031"/>
                </a:cubicBezTo>
                <a:cubicBezTo>
                  <a:pt x="2859337" y="2104031"/>
                  <a:pt x="2859337" y="2104031"/>
                  <a:pt x="3218486" y="2726096"/>
                </a:cubicBezTo>
                <a:cubicBezTo>
                  <a:pt x="3240981" y="2765058"/>
                  <a:pt x="3241283" y="2815045"/>
                  <a:pt x="3217340" y="2853948"/>
                </a:cubicBezTo>
                <a:cubicBezTo>
                  <a:pt x="3217340" y="2853948"/>
                  <a:pt x="3217340" y="2853948"/>
                  <a:pt x="2860527" y="3475560"/>
                </a:cubicBezTo>
                <a:cubicBezTo>
                  <a:pt x="2838697" y="3515034"/>
                  <a:pt x="2795862" y="3539765"/>
                  <a:pt x="2750762" y="3538933"/>
                </a:cubicBezTo>
                <a:cubicBezTo>
                  <a:pt x="2750762" y="3538933"/>
                  <a:pt x="2750762" y="3538933"/>
                  <a:pt x="2034023" y="3537136"/>
                </a:cubicBezTo>
                <a:cubicBezTo>
                  <a:pt x="1988359" y="3538420"/>
                  <a:pt x="1945223" y="3513165"/>
                  <a:pt x="1922728" y="3474202"/>
                </a:cubicBezTo>
                <a:cubicBezTo>
                  <a:pt x="1922728" y="3474202"/>
                  <a:pt x="1922728" y="3474202"/>
                  <a:pt x="1563578" y="2852137"/>
                </a:cubicBezTo>
                <a:cubicBezTo>
                  <a:pt x="1540307" y="2811831"/>
                  <a:pt x="1540780" y="2763190"/>
                  <a:pt x="1563948" y="2722942"/>
                </a:cubicBezTo>
                <a:cubicBezTo>
                  <a:pt x="1563948" y="2722942"/>
                  <a:pt x="1563948" y="2722942"/>
                  <a:pt x="1921537" y="2102674"/>
                </a:cubicBezTo>
                <a:cubicBezTo>
                  <a:pt x="1943366" y="2063199"/>
                  <a:pt x="1986202" y="2038468"/>
                  <a:pt x="2031302" y="2039301"/>
                </a:cubicBezTo>
                <a:close/>
                <a:moveTo>
                  <a:pt x="9343478" y="1795745"/>
                </a:moveTo>
                <a:cubicBezTo>
                  <a:pt x="9343478" y="1795745"/>
                  <a:pt x="9343478" y="1795745"/>
                  <a:pt x="11620502" y="1797185"/>
                </a:cubicBezTo>
                <a:lnTo>
                  <a:pt x="11795125" y="1797296"/>
                </a:lnTo>
                <a:lnTo>
                  <a:pt x="11795125" y="6858000"/>
                </a:lnTo>
                <a:lnTo>
                  <a:pt x="8996698" y="6858000"/>
                </a:lnTo>
                <a:lnTo>
                  <a:pt x="8963663" y="6815289"/>
                </a:lnTo>
                <a:cubicBezTo>
                  <a:pt x="8963663" y="6815289"/>
                  <a:pt x="8963663" y="6815289"/>
                  <a:pt x="7707295" y="4639193"/>
                </a:cubicBezTo>
                <a:cubicBezTo>
                  <a:pt x="7625888" y="4498193"/>
                  <a:pt x="7627546" y="4328036"/>
                  <a:pt x="7708590" y="4187244"/>
                </a:cubicBezTo>
                <a:cubicBezTo>
                  <a:pt x="7708590" y="4187244"/>
                  <a:pt x="7708590" y="4187244"/>
                  <a:pt x="8959501" y="2017434"/>
                </a:cubicBezTo>
                <a:cubicBezTo>
                  <a:pt x="9035863" y="1879345"/>
                  <a:pt x="9185707" y="1792833"/>
                  <a:pt x="9343478" y="1795745"/>
                </a:cubicBezTo>
                <a:close/>
                <a:moveTo>
                  <a:pt x="3102644" y="1739841"/>
                </a:moveTo>
                <a:cubicBezTo>
                  <a:pt x="3102644" y="1739841"/>
                  <a:pt x="3102644" y="1739841"/>
                  <a:pt x="3385876" y="1740020"/>
                </a:cubicBezTo>
                <a:cubicBezTo>
                  <a:pt x="3404247" y="1740043"/>
                  <a:pt x="3421005" y="1749503"/>
                  <a:pt x="3430211" y="1765448"/>
                </a:cubicBezTo>
                <a:cubicBezTo>
                  <a:pt x="3430211" y="1765448"/>
                  <a:pt x="3430211" y="1765448"/>
                  <a:pt x="3572289" y="2011533"/>
                </a:cubicBezTo>
                <a:cubicBezTo>
                  <a:pt x="3581188" y="2026948"/>
                  <a:pt x="3581308" y="2046721"/>
                  <a:pt x="3571836" y="2062111"/>
                </a:cubicBezTo>
                <a:cubicBezTo>
                  <a:pt x="3571836" y="2062111"/>
                  <a:pt x="3571836" y="2062111"/>
                  <a:pt x="3430681" y="2308019"/>
                </a:cubicBezTo>
                <a:cubicBezTo>
                  <a:pt x="3422046" y="2323634"/>
                  <a:pt x="3405101" y="2333418"/>
                  <a:pt x="3387260" y="2333088"/>
                </a:cubicBezTo>
                <a:cubicBezTo>
                  <a:pt x="3387260" y="2333088"/>
                  <a:pt x="3387260" y="2333088"/>
                  <a:pt x="3103720" y="2332378"/>
                </a:cubicBezTo>
                <a:cubicBezTo>
                  <a:pt x="3085656" y="2332886"/>
                  <a:pt x="3068592" y="2322895"/>
                  <a:pt x="3059693" y="2307481"/>
                </a:cubicBezTo>
                <a:cubicBezTo>
                  <a:pt x="3059693" y="2307481"/>
                  <a:pt x="3059693" y="2307481"/>
                  <a:pt x="2917615" y="2061395"/>
                </a:cubicBezTo>
                <a:cubicBezTo>
                  <a:pt x="2908409" y="2045450"/>
                  <a:pt x="2908596" y="2026208"/>
                  <a:pt x="2917761" y="2010286"/>
                </a:cubicBezTo>
                <a:cubicBezTo>
                  <a:pt x="2917761" y="2010286"/>
                  <a:pt x="2917761" y="2010286"/>
                  <a:pt x="3059222" y="1764910"/>
                </a:cubicBezTo>
                <a:cubicBezTo>
                  <a:pt x="3067857" y="1749295"/>
                  <a:pt x="3084803" y="1739511"/>
                  <a:pt x="3102644" y="1739841"/>
                </a:cubicBezTo>
                <a:close/>
                <a:moveTo>
                  <a:pt x="3522963" y="1598675"/>
                </a:moveTo>
                <a:cubicBezTo>
                  <a:pt x="3522963" y="1598675"/>
                  <a:pt x="3522963" y="1598675"/>
                  <a:pt x="3625194" y="1598740"/>
                </a:cubicBezTo>
                <a:cubicBezTo>
                  <a:pt x="3631826" y="1598748"/>
                  <a:pt x="3637874" y="1602162"/>
                  <a:pt x="3641197" y="1607918"/>
                </a:cubicBezTo>
                <a:cubicBezTo>
                  <a:pt x="3641197" y="1607918"/>
                  <a:pt x="3641197" y="1607918"/>
                  <a:pt x="3692479" y="1696742"/>
                </a:cubicBezTo>
                <a:cubicBezTo>
                  <a:pt x="3695691" y="1702305"/>
                  <a:pt x="3695735" y="1709443"/>
                  <a:pt x="3692315" y="1714998"/>
                </a:cubicBezTo>
                <a:cubicBezTo>
                  <a:pt x="3692315" y="1714998"/>
                  <a:pt x="3692315" y="1714998"/>
                  <a:pt x="3641367" y="1803757"/>
                </a:cubicBezTo>
                <a:cubicBezTo>
                  <a:pt x="3638250" y="1809393"/>
                  <a:pt x="3632134" y="1812924"/>
                  <a:pt x="3625694" y="1812806"/>
                </a:cubicBezTo>
                <a:cubicBezTo>
                  <a:pt x="3625694" y="1812806"/>
                  <a:pt x="3625694" y="1812806"/>
                  <a:pt x="3523352" y="1812549"/>
                </a:cubicBezTo>
                <a:cubicBezTo>
                  <a:pt x="3516832" y="1812733"/>
                  <a:pt x="3510671" y="1809127"/>
                  <a:pt x="3507459" y="1803563"/>
                </a:cubicBezTo>
                <a:cubicBezTo>
                  <a:pt x="3507459" y="1803563"/>
                  <a:pt x="3507459" y="1803563"/>
                  <a:pt x="3456177" y="1714739"/>
                </a:cubicBezTo>
                <a:cubicBezTo>
                  <a:pt x="3452854" y="1708984"/>
                  <a:pt x="3452922" y="1702038"/>
                  <a:pt x="3456230" y="1696292"/>
                </a:cubicBezTo>
                <a:cubicBezTo>
                  <a:pt x="3456230" y="1696292"/>
                  <a:pt x="3456230" y="1696292"/>
                  <a:pt x="3507290" y="1607724"/>
                </a:cubicBezTo>
                <a:cubicBezTo>
                  <a:pt x="3510406" y="1602087"/>
                  <a:pt x="3516523" y="1598556"/>
                  <a:pt x="3522963" y="1598675"/>
                </a:cubicBezTo>
                <a:close/>
                <a:moveTo>
                  <a:pt x="4199803" y="1370724"/>
                </a:moveTo>
                <a:cubicBezTo>
                  <a:pt x="4199803" y="1370724"/>
                  <a:pt x="4199803" y="1370724"/>
                  <a:pt x="4537019" y="1370938"/>
                </a:cubicBezTo>
                <a:cubicBezTo>
                  <a:pt x="4558892" y="1370965"/>
                  <a:pt x="4578843" y="1382227"/>
                  <a:pt x="4589804" y="1401211"/>
                </a:cubicBezTo>
                <a:cubicBezTo>
                  <a:pt x="4589804" y="1401211"/>
                  <a:pt x="4589804" y="1401211"/>
                  <a:pt x="4758963" y="1694203"/>
                </a:cubicBezTo>
                <a:cubicBezTo>
                  <a:pt x="4769558" y="1712554"/>
                  <a:pt x="4769700" y="1736097"/>
                  <a:pt x="4758423" y="1754421"/>
                </a:cubicBezTo>
                <a:cubicBezTo>
                  <a:pt x="4758423" y="1754421"/>
                  <a:pt x="4758423" y="1754421"/>
                  <a:pt x="4590365" y="2047199"/>
                </a:cubicBezTo>
                <a:cubicBezTo>
                  <a:pt x="4580083" y="2065790"/>
                  <a:pt x="4559908" y="2077438"/>
                  <a:pt x="4538665" y="2077046"/>
                </a:cubicBezTo>
                <a:cubicBezTo>
                  <a:pt x="4538665" y="2077046"/>
                  <a:pt x="4538665" y="2077046"/>
                  <a:pt x="4201084" y="2076201"/>
                </a:cubicBezTo>
                <a:cubicBezTo>
                  <a:pt x="4179577" y="2076805"/>
                  <a:pt x="4159259" y="2064910"/>
                  <a:pt x="4148664" y="2046559"/>
                </a:cubicBezTo>
                <a:cubicBezTo>
                  <a:pt x="4148664" y="2046559"/>
                  <a:pt x="4148664" y="2046559"/>
                  <a:pt x="3979505" y="1753567"/>
                </a:cubicBezTo>
                <a:cubicBezTo>
                  <a:pt x="3968545" y="1734583"/>
                  <a:pt x="3968768" y="1711673"/>
                  <a:pt x="3979680" y="1692718"/>
                </a:cubicBezTo>
                <a:cubicBezTo>
                  <a:pt x="3979680" y="1692718"/>
                  <a:pt x="3979680" y="1692718"/>
                  <a:pt x="4148104" y="1400573"/>
                </a:cubicBezTo>
                <a:cubicBezTo>
                  <a:pt x="4158385" y="1381980"/>
                  <a:pt x="4178560" y="1370332"/>
                  <a:pt x="4199803" y="1370724"/>
                </a:cubicBezTo>
                <a:close/>
                <a:moveTo>
                  <a:pt x="3525946" y="1141304"/>
                </a:moveTo>
                <a:cubicBezTo>
                  <a:pt x="3525946" y="1141304"/>
                  <a:pt x="3525946" y="1141304"/>
                  <a:pt x="3719554" y="1141427"/>
                </a:cubicBezTo>
                <a:cubicBezTo>
                  <a:pt x="3732112" y="1141443"/>
                  <a:pt x="3743567" y="1147909"/>
                  <a:pt x="3749860" y="1158808"/>
                </a:cubicBezTo>
                <a:cubicBezTo>
                  <a:pt x="3749860" y="1158808"/>
                  <a:pt x="3749860" y="1158808"/>
                  <a:pt x="3846980" y="1327024"/>
                </a:cubicBezTo>
                <a:cubicBezTo>
                  <a:pt x="3853063" y="1337561"/>
                  <a:pt x="3853144" y="1351077"/>
                  <a:pt x="3846670" y="1361598"/>
                </a:cubicBezTo>
                <a:cubicBezTo>
                  <a:pt x="3846670" y="1361598"/>
                  <a:pt x="3846670" y="1361598"/>
                  <a:pt x="3750182" y="1529691"/>
                </a:cubicBezTo>
                <a:cubicBezTo>
                  <a:pt x="3744279" y="1540366"/>
                  <a:pt x="3732695" y="1547054"/>
                  <a:pt x="3720499" y="1546828"/>
                </a:cubicBezTo>
                <a:cubicBezTo>
                  <a:pt x="3720499" y="1546828"/>
                  <a:pt x="3720499" y="1546828"/>
                  <a:pt x="3526682" y="1546343"/>
                </a:cubicBezTo>
                <a:cubicBezTo>
                  <a:pt x="3514334" y="1546689"/>
                  <a:pt x="3502669" y="1539861"/>
                  <a:pt x="3496586" y="1529324"/>
                </a:cubicBezTo>
                <a:cubicBezTo>
                  <a:pt x="3496586" y="1529324"/>
                  <a:pt x="3496586" y="1529324"/>
                  <a:pt x="3399466" y="1361108"/>
                </a:cubicBezTo>
                <a:cubicBezTo>
                  <a:pt x="3393173" y="1350208"/>
                  <a:pt x="3393302" y="1337055"/>
                  <a:pt x="3399566" y="1326172"/>
                </a:cubicBezTo>
                <a:cubicBezTo>
                  <a:pt x="3399566" y="1326172"/>
                  <a:pt x="3399566" y="1326172"/>
                  <a:pt x="3496264" y="1158441"/>
                </a:cubicBezTo>
                <a:cubicBezTo>
                  <a:pt x="3502167" y="1147767"/>
                  <a:pt x="3513750" y="1141079"/>
                  <a:pt x="3525946" y="1141304"/>
                </a:cubicBezTo>
                <a:close/>
                <a:moveTo>
                  <a:pt x="3955878" y="173494"/>
                </a:moveTo>
                <a:cubicBezTo>
                  <a:pt x="3955878" y="173494"/>
                  <a:pt x="3955878" y="173494"/>
                  <a:pt x="4500068" y="173838"/>
                </a:cubicBezTo>
                <a:cubicBezTo>
                  <a:pt x="4535365" y="173884"/>
                  <a:pt x="4567564" y="192057"/>
                  <a:pt x="4585252" y="222694"/>
                </a:cubicBezTo>
                <a:cubicBezTo>
                  <a:pt x="4585252" y="222694"/>
                  <a:pt x="4585252" y="222694"/>
                  <a:pt x="4858234" y="695514"/>
                </a:cubicBezTo>
                <a:cubicBezTo>
                  <a:pt x="4875332" y="725128"/>
                  <a:pt x="4875562" y="763121"/>
                  <a:pt x="4857363" y="792690"/>
                </a:cubicBezTo>
                <a:cubicBezTo>
                  <a:pt x="4857363" y="792690"/>
                  <a:pt x="4857363" y="792690"/>
                  <a:pt x="4586156" y="1265167"/>
                </a:cubicBezTo>
                <a:cubicBezTo>
                  <a:pt x="4569564" y="1295169"/>
                  <a:pt x="4537006" y="1313967"/>
                  <a:pt x="4502727" y="1313334"/>
                </a:cubicBezTo>
                <a:cubicBezTo>
                  <a:pt x="4502727" y="1313334"/>
                  <a:pt x="4502727" y="1313334"/>
                  <a:pt x="3957947" y="1311968"/>
                </a:cubicBezTo>
                <a:cubicBezTo>
                  <a:pt x="3923239" y="1312944"/>
                  <a:pt x="3890452" y="1293749"/>
                  <a:pt x="3873354" y="1264134"/>
                </a:cubicBezTo>
                <a:cubicBezTo>
                  <a:pt x="3873354" y="1264134"/>
                  <a:pt x="3873354" y="1264134"/>
                  <a:pt x="3600372" y="791315"/>
                </a:cubicBezTo>
                <a:cubicBezTo>
                  <a:pt x="3582684" y="760678"/>
                  <a:pt x="3583043" y="723707"/>
                  <a:pt x="3600653" y="693116"/>
                </a:cubicBezTo>
                <a:cubicBezTo>
                  <a:pt x="3600653" y="693116"/>
                  <a:pt x="3600653" y="693116"/>
                  <a:pt x="3872449" y="221662"/>
                </a:cubicBezTo>
                <a:cubicBezTo>
                  <a:pt x="3889041" y="191658"/>
                  <a:pt x="3921599" y="172861"/>
                  <a:pt x="3955878" y="173494"/>
                </a:cubicBezTo>
                <a:close/>
                <a:moveTo>
                  <a:pt x="3852283" y="0"/>
                </a:moveTo>
                <a:lnTo>
                  <a:pt x="6130031" y="0"/>
                </a:lnTo>
                <a:lnTo>
                  <a:pt x="6102465" y="36730"/>
                </a:lnTo>
                <a:cubicBezTo>
                  <a:pt x="6044520" y="95168"/>
                  <a:pt x="5963814" y="129272"/>
                  <a:pt x="5879948" y="127724"/>
                </a:cubicBezTo>
                <a:cubicBezTo>
                  <a:pt x="5879948" y="127724"/>
                  <a:pt x="5879948" y="127724"/>
                  <a:pt x="4102884" y="123270"/>
                </a:cubicBezTo>
                <a:cubicBezTo>
                  <a:pt x="4017972" y="125657"/>
                  <a:pt x="3936583" y="91034"/>
                  <a:pt x="3877665" y="32818"/>
                </a:cubicBezTo>
                <a:close/>
                <a:moveTo>
                  <a:pt x="0" y="0"/>
                </a:moveTo>
                <a:lnTo>
                  <a:pt x="3781476" y="0"/>
                </a:lnTo>
                <a:lnTo>
                  <a:pt x="3800985" y="47617"/>
                </a:lnTo>
                <a:cubicBezTo>
                  <a:pt x="3821943" y="127749"/>
                  <a:pt x="3811234" y="215546"/>
                  <a:pt x="3766711" y="287889"/>
                </a:cubicBezTo>
                <a:cubicBezTo>
                  <a:pt x="3766711" y="287889"/>
                  <a:pt x="3766711" y="287889"/>
                  <a:pt x="2882037" y="1829098"/>
                </a:cubicBezTo>
                <a:cubicBezTo>
                  <a:pt x="2827913" y="1926970"/>
                  <a:pt x="2721708" y="1988287"/>
                  <a:pt x="2609888" y="1986223"/>
                </a:cubicBezTo>
                <a:cubicBezTo>
                  <a:pt x="2609888" y="1986223"/>
                  <a:pt x="2609888" y="1986223"/>
                  <a:pt x="832823" y="1981768"/>
                </a:cubicBezTo>
                <a:cubicBezTo>
                  <a:pt x="719607" y="1984952"/>
                  <a:pt x="612654" y="1922338"/>
                  <a:pt x="556879" y="1825733"/>
                </a:cubicBezTo>
                <a:cubicBezTo>
                  <a:pt x="556879" y="1825733"/>
                  <a:pt x="556879" y="1825733"/>
                  <a:pt x="79254" y="998462"/>
                </a:cubicBezTo>
                <a:lnTo>
                  <a:pt x="0" y="861190"/>
                </a:lnTo>
                <a:close/>
              </a:path>
            </a:pathLst>
          </a:cu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527282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4.wdp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13.wdp"/><Relationship Id="rId18" Type="http://schemas.openxmlformats.org/officeDocument/2006/relationships/image" Target="../media/image50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12" Type="http://schemas.openxmlformats.org/officeDocument/2006/relationships/image" Target="../media/image47.png"/><Relationship Id="rId17" Type="http://schemas.microsoft.com/office/2007/relationships/hdphoto" Target="../media/hdphoto15.wdp"/><Relationship Id="rId2" Type="http://schemas.openxmlformats.org/officeDocument/2006/relationships/image" Target="../media/image42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4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5" Type="http://schemas.microsoft.com/office/2007/relationships/hdphoto" Target="../media/hdphoto14.wdp"/><Relationship Id="rId10" Type="http://schemas.openxmlformats.org/officeDocument/2006/relationships/image" Target="../media/image46.png"/><Relationship Id="rId19" Type="http://schemas.microsoft.com/office/2007/relationships/hdphoto" Target="../media/hdphoto16.wdp"/><Relationship Id="rId4" Type="http://schemas.openxmlformats.org/officeDocument/2006/relationships/image" Target="../media/image43.png"/><Relationship Id="rId9" Type="http://schemas.microsoft.com/office/2007/relationships/hdphoto" Target="../media/hdphoto11.wdp"/><Relationship Id="rId1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22.wdp"/><Relationship Id="rId3" Type="http://schemas.microsoft.com/office/2007/relationships/hdphoto" Target="../media/hdphoto17.wdp"/><Relationship Id="rId7" Type="http://schemas.microsoft.com/office/2007/relationships/hdphoto" Target="../media/hdphoto19.wdp"/><Relationship Id="rId12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3.png"/><Relationship Id="rId11" Type="http://schemas.microsoft.com/office/2007/relationships/hdphoto" Target="../media/hdphoto21.wdp"/><Relationship Id="rId5" Type="http://schemas.microsoft.com/office/2007/relationships/hdphoto" Target="../media/hdphoto18.wdp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microsoft.com/office/2007/relationships/hdphoto" Target="../media/hdphoto20.wdp"/><Relationship Id="rId1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3.jp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eg"/><Relationship Id="rId7" Type="http://schemas.openxmlformats.org/officeDocument/2006/relationships/image" Target="../media/image31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10" Type="http://schemas.openxmlformats.org/officeDocument/2006/relationships/image" Target="../media/image34.jpg"/><Relationship Id="rId4" Type="http://schemas.openxmlformats.org/officeDocument/2006/relationships/image" Target="../media/image28.jpeg"/><Relationship Id="rId9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D834231-A933-4168-AE63-18C8B0DEC31F}"/>
              </a:ext>
            </a:extLst>
          </p:cNvPr>
          <p:cNvSpPr txBox="1"/>
          <p:nvPr/>
        </p:nvSpPr>
        <p:spPr>
          <a:xfrm>
            <a:off x="2914519" y="973394"/>
            <a:ext cx="5301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i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Welcome to</a:t>
            </a:r>
            <a:endParaRPr lang="sr-Latn-ME" sz="5400" i="1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20DF7C-F3C2-4DED-8CC4-81F05BD13AD9}"/>
              </a:ext>
            </a:extLst>
          </p:cNvPr>
          <p:cNvSpPr txBox="1"/>
          <p:nvPr/>
        </p:nvSpPr>
        <p:spPr>
          <a:xfrm>
            <a:off x="3576611" y="6387454"/>
            <a:ext cx="2543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i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member of </a:t>
            </a:r>
            <a:endParaRPr lang="sr-Latn-ME" sz="2800" i="1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6" name="Picture 2" descr="Daido Metal">
            <a:extLst>
              <a:ext uri="{FF2B5EF4-FFF2-40B4-BE49-F238E27FC236}">
                <a16:creationId xmlns:a16="http://schemas.microsoft.com/office/drawing/2014/main" id="{47F9BCD1-0F2C-47A1-B925-D3A35B495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0204" y="6387454"/>
            <a:ext cx="2095988" cy="41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4F9865-8252-40A6-865E-6AEBE5456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889" y="2700206"/>
            <a:ext cx="8124222" cy="116878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578865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100-000005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2175" y="2251506"/>
            <a:ext cx="3049026" cy="1775108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000000-0008-0000-0400-00000E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305" y="1185214"/>
            <a:ext cx="2414017" cy="1482502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000000-0008-0000-0500-000008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9834" y="4946970"/>
            <a:ext cx="2414017" cy="1482501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000000-0008-0000-0600-000003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8991" y="468453"/>
            <a:ext cx="2414017" cy="1482501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0000000-0008-0000-0B00-000004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4873" y="4447763"/>
            <a:ext cx="2677306" cy="2290221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0000000-0008-0000-1300-000004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7576" y="4946970"/>
            <a:ext cx="2414017" cy="1482501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0000000-0008-0000-2000-00000A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817" y="2894963"/>
            <a:ext cx="2414017" cy="1482501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DB178FD8-72ED-40C9-96FA-47029FACE3C1}"/>
              </a:ext>
            </a:extLst>
          </p:cNvPr>
          <p:cNvSpPr/>
          <p:nvPr/>
        </p:nvSpPr>
        <p:spPr>
          <a:xfrm>
            <a:off x="0" y="0"/>
            <a:ext cx="4724170" cy="4719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Impact" panose="020B0806030902050204" pitchFamily="34" charset="0"/>
              </a:rPr>
              <a:t>Our products</a:t>
            </a:r>
            <a:endParaRPr lang="sr-Latn-ME" sz="36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07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405CC750-AF43-4C33-A873-01A96EE98D76}"/>
              </a:ext>
            </a:extLst>
          </p:cNvPr>
          <p:cNvSpPr/>
          <p:nvPr/>
        </p:nvSpPr>
        <p:spPr>
          <a:xfrm>
            <a:off x="0" y="0"/>
            <a:ext cx="4724170" cy="4719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Impact" panose="020B0806030902050204" pitchFamily="34" charset="0"/>
              </a:rPr>
              <a:t>Our equipment </a:t>
            </a:r>
            <a:r>
              <a:rPr lang="en-GB" sz="2000" dirty="0">
                <a:solidFill>
                  <a:srgbClr val="002060"/>
                </a:solidFill>
                <a:latin typeface="Impact" panose="020B0806030902050204" pitchFamily="34" charset="0"/>
              </a:rPr>
              <a:t>1/2</a:t>
            </a:r>
            <a:endParaRPr lang="sr-Latn-ME" sz="36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43F8F98-274D-4FDA-BB1B-155917BCB77E}"/>
              </a:ext>
            </a:extLst>
          </p:cNvPr>
          <p:cNvGrpSpPr/>
          <p:nvPr/>
        </p:nvGrpSpPr>
        <p:grpSpPr>
          <a:xfrm>
            <a:off x="407679" y="807830"/>
            <a:ext cx="3536452" cy="1800000"/>
            <a:chOff x="407679" y="807830"/>
            <a:chExt cx="3536452" cy="1800000"/>
          </a:xfrm>
        </p:grpSpPr>
        <p:pic>
          <p:nvPicPr>
            <p:cNvPr id="21" name="Picture 20" descr="A picture containing indoor, building, table, kitchen&#10;&#10;Description automatically generated">
              <a:extLst>
                <a:ext uri="{FF2B5EF4-FFF2-40B4-BE49-F238E27FC236}">
                  <a16:creationId xmlns:a16="http://schemas.microsoft.com/office/drawing/2014/main" id="{FD6DD500-C62A-4106-9893-B399269BC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679" y="807830"/>
              <a:ext cx="3536452" cy="1800000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  <p:sp>
          <p:nvSpPr>
            <p:cNvPr id="42" name="TextBox 16">
              <a:extLst>
                <a:ext uri="{FF2B5EF4-FFF2-40B4-BE49-F238E27FC236}">
                  <a16:creationId xmlns:a16="http://schemas.microsoft.com/office/drawing/2014/main" id="{66B35671-37FB-40F2-80F1-076C6749F5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131" y="2346172"/>
              <a:ext cx="2898190" cy="26165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>
              <a:lvl1pPr marL="2286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indent="0" algn="ctr" eaLnBrk="1" hangingPunct="1">
                <a:defRPr/>
              </a:pPr>
              <a:r>
                <a:rPr lang="en-GB" altLang="ja-JP" sz="1100" b="1" dirty="0"/>
                <a:t>Press m/c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78EBEDC-4E1F-44F7-A10C-CD9F5A8A0E61}"/>
              </a:ext>
            </a:extLst>
          </p:cNvPr>
          <p:cNvGrpSpPr/>
          <p:nvPr/>
        </p:nvGrpSpPr>
        <p:grpSpPr>
          <a:xfrm>
            <a:off x="4564614" y="854743"/>
            <a:ext cx="2924226" cy="1744224"/>
            <a:chOff x="4564614" y="854743"/>
            <a:chExt cx="2924226" cy="1744224"/>
          </a:xfrm>
        </p:grpSpPr>
        <p:pic>
          <p:nvPicPr>
            <p:cNvPr id="19" name="Picture 18" descr="A factory next to a building&#10;&#10;Description automatically generated">
              <a:extLst>
                <a:ext uri="{FF2B5EF4-FFF2-40B4-BE49-F238E27FC236}">
                  <a16:creationId xmlns:a16="http://schemas.microsoft.com/office/drawing/2014/main" id="{67C18D0B-DC2D-43BB-9544-4231F6767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64614" y="854743"/>
              <a:ext cx="2924226" cy="1744224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  <p:sp>
          <p:nvSpPr>
            <p:cNvPr id="43" name="TextBox 16">
              <a:extLst>
                <a:ext uri="{FF2B5EF4-FFF2-40B4-BE49-F238E27FC236}">
                  <a16:creationId xmlns:a16="http://schemas.microsoft.com/office/drawing/2014/main" id="{FA43F646-9A68-4709-AB03-EF6E551760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7631" y="2300362"/>
              <a:ext cx="2898190" cy="26165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>
              <a:lvl1pPr marL="2286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indent="0" algn="ctr" eaLnBrk="1" hangingPunct="1">
                <a:defRPr/>
              </a:pPr>
              <a:r>
                <a:rPr lang="en-GB" altLang="ja-JP" sz="1100" b="1" dirty="0"/>
                <a:t>Y01 m/c line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6EA0BB8-3923-422D-A72C-62DBBC090F67}"/>
              </a:ext>
            </a:extLst>
          </p:cNvPr>
          <p:cNvGrpSpPr/>
          <p:nvPr/>
        </p:nvGrpSpPr>
        <p:grpSpPr>
          <a:xfrm>
            <a:off x="8377177" y="863606"/>
            <a:ext cx="3407143" cy="1744224"/>
            <a:chOff x="8377177" y="863606"/>
            <a:chExt cx="3407143" cy="1744224"/>
          </a:xfrm>
        </p:grpSpPr>
        <p:pic>
          <p:nvPicPr>
            <p:cNvPr id="9" name="Picture 8" descr="A building with a metal fence&#10;&#10;Description automatically generated">
              <a:extLst>
                <a:ext uri="{FF2B5EF4-FFF2-40B4-BE49-F238E27FC236}">
                  <a16:creationId xmlns:a16="http://schemas.microsoft.com/office/drawing/2014/main" id="{103C0522-2674-493E-B658-1374ACCBA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77177" y="863606"/>
              <a:ext cx="3407143" cy="1744224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  <p:sp>
          <p:nvSpPr>
            <p:cNvPr id="44" name="TextBox 16">
              <a:extLst>
                <a:ext uri="{FF2B5EF4-FFF2-40B4-BE49-F238E27FC236}">
                  <a16:creationId xmlns:a16="http://schemas.microsoft.com/office/drawing/2014/main" id="{89070D3C-CA77-4E2A-A69F-E46A16A9A2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47583" y="2318877"/>
              <a:ext cx="2898190" cy="26165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>
              <a:lvl1pPr marL="2286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indent="0" algn="ctr" eaLnBrk="1" hangingPunct="1">
                <a:defRPr/>
              </a:pPr>
              <a:r>
                <a:rPr lang="en-GB" altLang="ja-JP" sz="1100" b="1" dirty="0"/>
                <a:t>Y02 &amp; Y04 m/c line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A1339F8-7B51-4492-8F04-12DA63617551}"/>
              </a:ext>
            </a:extLst>
          </p:cNvPr>
          <p:cNvGrpSpPr/>
          <p:nvPr/>
        </p:nvGrpSpPr>
        <p:grpSpPr>
          <a:xfrm>
            <a:off x="415630" y="2770878"/>
            <a:ext cx="3536452" cy="1744224"/>
            <a:chOff x="415630" y="2770878"/>
            <a:chExt cx="3536452" cy="1744224"/>
          </a:xfrm>
        </p:grpSpPr>
        <p:pic>
          <p:nvPicPr>
            <p:cNvPr id="17" name="Picture 16" descr="The inside of a building&#10;&#10;Description automatically generated">
              <a:extLst>
                <a:ext uri="{FF2B5EF4-FFF2-40B4-BE49-F238E27FC236}">
                  <a16:creationId xmlns:a16="http://schemas.microsoft.com/office/drawing/2014/main" id="{D901268C-964A-4813-8BE5-FE1CC05198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5630" y="2770878"/>
              <a:ext cx="3536452" cy="1744224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  <p:sp>
          <p:nvSpPr>
            <p:cNvPr id="45" name="TextBox 16">
              <a:extLst>
                <a:ext uri="{FF2B5EF4-FFF2-40B4-BE49-F238E27FC236}">
                  <a16:creationId xmlns:a16="http://schemas.microsoft.com/office/drawing/2014/main" id="{053E16FA-451E-4E45-B98F-115FBED3A2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6810" y="4252187"/>
              <a:ext cx="2898190" cy="26165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>
              <a:lvl1pPr marL="2286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indent="0" algn="ctr" eaLnBrk="1" hangingPunct="1">
                <a:defRPr/>
              </a:pPr>
              <a:r>
                <a:rPr lang="en-GB" altLang="ja-JP" sz="1100" b="1" dirty="0"/>
                <a:t>Y03 m/c line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5609130-9A4F-4792-BF6A-DDC31FA418A5}"/>
              </a:ext>
            </a:extLst>
          </p:cNvPr>
          <p:cNvGrpSpPr/>
          <p:nvPr/>
        </p:nvGrpSpPr>
        <p:grpSpPr>
          <a:xfrm>
            <a:off x="4564614" y="2770878"/>
            <a:ext cx="2980526" cy="1777805"/>
            <a:chOff x="4564614" y="2770878"/>
            <a:chExt cx="2980526" cy="1777805"/>
          </a:xfrm>
        </p:grpSpPr>
        <p:pic>
          <p:nvPicPr>
            <p:cNvPr id="13" name="Picture 12" descr="A large building&#10;&#10;Description automatically generated">
              <a:extLst>
                <a:ext uri="{FF2B5EF4-FFF2-40B4-BE49-F238E27FC236}">
                  <a16:creationId xmlns:a16="http://schemas.microsoft.com/office/drawing/2014/main" id="{BA24A48A-0348-4ED8-A135-48718E96D2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64614" y="2770878"/>
              <a:ext cx="2980526" cy="1777805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  <p:sp>
          <p:nvSpPr>
            <p:cNvPr id="46" name="TextBox 16">
              <a:extLst>
                <a:ext uri="{FF2B5EF4-FFF2-40B4-BE49-F238E27FC236}">
                  <a16:creationId xmlns:a16="http://schemas.microsoft.com/office/drawing/2014/main" id="{CE1F0A26-71C2-453D-81DE-261DDBDD88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5782" y="4287025"/>
              <a:ext cx="2898190" cy="26165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>
              <a:lvl1pPr marL="2286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indent="0" algn="ctr" eaLnBrk="1" hangingPunct="1">
                <a:defRPr/>
              </a:pPr>
              <a:r>
                <a:rPr lang="en-GB" altLang="ja-JP" sz="1100" b="1" dirty="0"/>
                <a:t>Y05, Y06, Y07 m/c line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4B0DE5D-872A-4462-84F0-28B6F066DB5D}"/>
              </a:ext>
            </a:extLst>
          </p:cNvPr>
          <p:cNvGrpSpPr/>
          <p:nvPr/>
        </p:nvGrpSpPr>
        <p:grpSpPr>
          <a:xfrm>
            <a:off x="8412351" y="2786731"/>
            <a:ext cx="3371969" cy="1761952"/>
            <a:chOff x="8412351" y="2786731"/>
            <a:chExt cx="3371969" cy="1761952"/>
          </a:xfrm>
        </p:grpSpPr>
        <p:pic>
          <p:nvPicPr>
            <p:cNvPr id="38" name="Picture 37" descr="A factory next to a building&#10;&#10;Description automatically generated">
              <a:extLst>
                <a:ext uri="{FF2B5EF4-FFF2-40B4-BE49-F238E27FC236}">
                  <a16:creationId xmlns:a16="http://schemas.microsoft.com/office/drawing/2014/main" id="{1D05C7A9-2D2A-4DAB-9AAF-C096695C1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12351" y="2786731"/>
              <a:ext cx="3371969" cy="1761952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  <p:sp>
          <p:nvSpPr>
            <p:cNvPr id="47" name="TextBox 16">
              <a:extLst>
                <a:ext uri="{FF2B5EF4-FFF2-40B4-BE49-F238E27FC236}">
                  <a16:creationId xmlns:a16="http://schemas.microsoft.com/office/drawing/2014/main" id="{BAD6BDBB-C16C-4A93-BB0A-73C63FD6B0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9240" y="4252187"/>
              <a:ext cx="2898190" cy="26165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>
              <a:lvl1pPr marL="2286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indent="0" algn="ctr" eaLnBrk="1" hangingPunct="1">
                <a:defRPr/>
              </a:pPr>
              <a:r>
                <a:rPr lang="en-GB" altLang="ja-JP" sz="1100" b="1" dirty="0"/>
                <a:t>Notch press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1AD4813-BD18-4306-876A-010B2597F6E9}"/>
              </a:ext>
            </a:extLst>
          </p:cNvPr>
          <p:cNvGrpSpPr/>
          <p:nvPr/>
        </p:nvGrpSpPr>
        <p:grpSpPr>
          <a:xfrm>
            <a:off x="407679" y="4736447"/>
            <a:ext cx="3536452" cy="1800000"/>
            <a:chOff x="407679" y="4736447"/>
            <a:chExt cx="3536452" cy="1800000"/>
          </a:xfrm>
        </p:grpSpPr>
        <p:pic>
          <p:nvPicPr>
            <p:cNvPr id="23" name="Picture 22" descr="A large room&#10;&#10;Description automatically generated">
              <a:extLst>
                <a:ext uri="{FF2B5EF4-FFF2-40B4-BE49-F238E27FC236}">
                  <a16:creationId xmlns:a16="http://schemas.microsoft.com/office/drawing/2014/main" id="{3228DAB6-6E71-43E4-962D-49556F8A4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679" y="4736447"/>
              <a:ext cx="3536452" cy="1800000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  <p:sp>
          <p:nvSpPr>
            <p:cNvPr id="48" name="TextBox 16">
              <a:extLst>
                <a:ext uri="{FF2B5EF4-FFF2-40B4-BE49-F238E27FC236}">
                  <a16:creationId xmlns:a16="http://schemas.microsoft.com/office/drawing/2014/main" id="{B695F1B2-F0F1-4EA6-A131-621F823F4E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6810" y="6260708"/>
              <a:ext cx="2898190" cy="26165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>
              <a:lvl1pPr marL="2286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indent="0" algn="ctr" eaLnBrk="1" hangingPunct="1">
                <a:defRPr/>
              </a:pPr>
              <a:r>
                <a:rPr lang="en-GB" altLang="ja-JP" sz="1100" b="1" dirty="0"/>
                <a:t>TW area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9D1DA6-6481-42E8-AC59-040D0D158B1F}"/>
              </a:ext>
            </a:extLst>
          </p:cNvPr>
          <p:cNvGrpSpPr/>
          <p:nvPr/>
        </p:nvGrpSpPr>
        <p:grpSpPr>
          <a:xfrm>
            <a:off x="4564614" y="4736447"/>
            <a:ext cx="2988472" cy="1822701"/>
            <a:chOff x="4564614" y="4736447"/>
            <a:chExt cx="2988472" cy="1822701"/>
          </a:xfrm>
        </p:grpSpPr>
        <p:pic>
          <p:nvPicPr>
            <p:cNvPr id="37" name="Picture 36" descr="A group of people in a kitchen&#10;&#10;Description automatically generated">
              <a:extLst>
                <a:ext uri="{FF2B5EF4-FFF2-40B4-BE49-F238E27FC236}">
                  <a16:creationId xmlns:a16="http://schemas.microsoft.com/office/drawing/2014/main" id="{2F861616-AB4C-4564-A721-78CC2E459A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email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64614" y="4736447"/>
              <a:ext cx="2980526" cy="1800000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  <p:sp>
          <p:nvSpPr>
            <p:cNvPr id="49" name="TextBox 16">
              <a:extLst>
                <a:ext uri="{FF2B5EF4-FFF2-40B4-BE49-F238E27FC236}">
                  <a16:creationId xmlns:a16="http://schemas.microsoft.com/office/drawing/2014/main" id="{5DE8F207-AC56-4F4F-A72F-C97F54E6DD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4896" y="6297490"/>
              <a:ext cx="2898190" cy="26165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>
              <a:lvl1pPr marL="2286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indent="0" algn="ctr" eaLnBrk="1" hangingPunct="1">
                <a:defRPr/>
              </a:pPr>
              <a:r>
                <a:rPr lang="en-GB" altLang="ja-JP" sz="1100" b="1" dirty="0"/>
                <a:t>Ink jet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4282C3-CC02-47D6-B308-8B39A69D20E3}"/>
              </a:ext>
            </a:extLst>
          </p:cNvPr>
          <p:cNvGrpSpPr/>
          <p:nvPr/>
        </p:nvGrpSpPr>
        <p:grpSpPr>
          <a:xfrm>
            <a:off x="8412351" y="4743412"/>
            <a:ext cx="3371969" cy="1800000"/>
            <a:chOff x="8412351" y="4743412"/>
            <a:chExt cx="3371969" cy="1800000"/>
          </a:xfrm>
        </p:grpSpPr>
        <p:pic>
          <p:nvPicPr>
            <p:cNvPr id="31" name="Picture 30" descr="A picture containing table, computer&#10;&#10;Description automatically generated">
              <a:extLst>
                <a:ext uri="{FF2B5EF4-FFF2-40B4-BE49-F238E27FC236}">
                  <a16:creationId xmlns:a16="http://schemas.microsoft.com/office/drawing/2014/main" id="{017EA91C-48E8-4131-803E-554495B6D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12351" y="4743412"/>
              <a:ext cx="3371969" cy="1800000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  <p:sp>
          <p:nvSpPr>
            <p:cNvPr id="50" name="TextBox 16">
              <a:extLst>
                <a:ext uri="{FF2B5EF4-FFF2-40B4-BE49-F238E27FC236}">
                  <a16:creationId xmlns:a16="http://schemas.microsoft.com/office/drawing/2014/main" id="{A2A082EA-4759-43C1-83D8-F6932A8355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47583" y="6274789"/>
              <a:ext cx="2898190" cy="26165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>
              <a:lvl1pPr marL="2286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indent="0" algn="ctr" eaLnBrk="1" hangingPunct="1">
                <a:defRPr/>
              </a:pPr>
              <a:r>
                <a:rPr lang="en-GB" altLang="ja-JP" sz="1100" b="1" dirty="0"/>
                <a:t>DF Assembling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65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4FCFD28-0B45-4820-A1E2-5F0E93FB1092}"/>
              </a:ext>
            </a:extLst>
          </p:cNvPr>
          <p:cNvSpPr/>
          <p:nvPr/>
        </p:nvSpPr>
        <p:spPr>
          <a:xfrm>
            <a:off x="0" y="0"/>
            <a:ext cx="4724170" cy="4719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Impact" panose="020B0806030902050204" pitchFamily="34" charset="0"/>
              </a:rPr>
              <a:t>Our equipment </a:t>
            </a:r>
            <a:r>
              <a:rPr lang="en-GB" dirty="0">
                <a:solidFill>
                  <a:srgbClr val="002060"/>
                </a:solidFill>
                <a:latin typeface="Impact" panose="020B0806030902050204" pitchFamily="34" charset="0"/>
              </a:rPr>
              <a:t>2/2</a:t>
            </a:r>
            <a:endParaRPr lang="sr-Latn-ME" sz="36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50AD6C-4468-4410-AB0B-47FAF6FA3D51}"/>
              </a:ext>
            </a:extLst>
          </p:cNvPr>
          <p:cNvGrpSpPr/>
          <p:nvPr/>
        </p:nvGrpSpPr>
        <p:grpSpPr>
          <a:xfrm>
            <a:off x="817416" y="641229"/>
            <a:ext cx="3776529" cy="1794591"/>
            <a:chOff x="643069" y="869089"/>
            <a:chExt cx="3776529" cy="179459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22925C8-92A7-4D24-8042-22FB70EEDC96}"/>
                </a:ext>
              </a:extLst>
            </p:cNvPr>
            <p:cNvGrpSpPr/>
            <p:nvPr/>
          </p:nvGrpSpPr>
          <p:grpSpPr>
            <a:xfrm>
              <a:off x="643069" y="869089"/>
              <a:ext cx="3776529" cy="1794591"/>
              <a:chOff x="489810" y="3540218"/>
              <a:chExt cx="4015548" cy="1800000"/>
            </a:xfrm>
          </p:grpSpPr>
          <p:pic>
            <p:nvPicPr>
              <p:cNvPr id="7" name="Picture 6" descr="The inside of a building&#10;&#10;Description automatically generated">
                <a:extLst>
                  <a:ext uri="{FF2B5EF4-FFF2-40B4-BE49-F238E27FC236}">
                    <a16:creationId xmlns:a16="http://schemas.microsoft.com/office/drawing/2014/main" id="{914DD312-0A6F-4518-A0EB-84950EB399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9810" y="3540218"/>
                <a:ext cx="1750409" cy="1800000"/>
              </a:xfrm>
              <a:prstGeom prst="rect">
                <a:avLst/>
              </a:prstGeom>
            </p:spPr>
          </p:pic>
          <p:pic>
            <p:nvPicPr>
              <p:cNvPr id="8" name="Picture 7" descr="The inside of a building&#10;&#10;Description automatically generated">
                <a:extLst>
                  <a:ext uri="{FF2B5EF4-FFF2-40B4-BE49-F238E27FC236}">
                    <a16:creationId xmlns:a16="http://schemas.microsoft.com/office/drawing/2014/main" id="{21AFB3EC-CF53-4A9D-A3F5-C2FA54A4E9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37422" y="3540218"/>
                <a:ext cx="2267936" cy="1800000"/>
              </a:xfrm>
              <a:prstGeom prst="rect">
                <a:avLst/>
              </a:prstGeom>
            </p:spPr>
          </p:pic>
        </p:grp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70A33CC9-D975-46D7-B774-5E724EBFB7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4686" y="2333447"/>
              <a:ext cx="2898190" cy="26165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>
              <a:lvl1pPr marL="2286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indent="0" algn="ctr" eaLnBrk="1" hangingPunct="1">
                <a:defRPr/>
              </a:pPr>
              <a:r>
                <a:rPr lang="en-GB" altLang="ja-JP" sz="1100" b="1" dirty="0"/>
                <a:t>Washing m/c </a:t>
              </a:r>
              <a:r>
                <a:rPr lang="en-GB" altLang="ja-JP" sz="1100" b="1" dirty="0" err="1"/>
                <a:t>Cleanvy</a:t>
              </a:r>
              <a:r>
                <a:rPr lang="en-GB" altLang="ja-JP" sz="1100" b="1" dirty="0"/>
                <a:t> &amp; </a:t>
              </a:r>
              <a:r>
                <a:rPr lang="en-GB" altLang="ja-JP" sz="1100" b="1" dirty="0" err="1"/>
                <a:t>Durr</a:t>
              </a:r>
              <a:endParaRPr lang="en-GB" altLang="ja-JP" sz="1100" b="1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01AA72-0C12-4AF6-B0F3-13DF09D643EF}"/>
              </a:ext>
            </a:extLst>
          </p:cNvPr>
          <p:cNvGrpSpPr/>
          <p:nvPr/>
        </p:nvGrpSpPr>
        <p:grpSpPr>
          <a:xfrm>
            <a:off x="667800" y="2715446"/>
            <a:ext cx="4066071" cy="1800000"/>
            <a:chOff x="7482860" y="863680"/>
            <a:chExt cx="4066071" cy="1800000"/>
          </a:xfrm>
        </p:grpSpPr>
        <p:pic>
          <p:nvPicPr>
            <p:cNvPr id="5" name="Picture 4" descr="A group of people in a room&#10;&#10;Description automatically generated">
              <a:extLst>
                <a:ext uri="{FF2B5EF4-FFF2-40B4-BE49-F238E27FC236}">
                  <a16:creationId xmlns:a16="http://schemas.microsoft.com/office/drawing/2014/main" id="{F835CC07-35B9-4696-B7E6-47304F9F4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82860" y="863680"/>
              <a:ext cx="4066071" cy="1800000"/>
            </a:xfrm>
            <a:prstGeom prst="rect">
              <a:avLst/>
            </a:prstGeom>
          </p:spPr>
        </p:pic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2FD721D3-298F-4320-95C6-0BE5EBCD6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34472" y="2333447"/>
              <a:ext cx="2898190" cy="26165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>
              <a:lvl1pPr marL="2286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indent="0" algn="ctr" eaLnBrk="1" hangingPunct="1">
                <a:defRPr/>
              </a:pPr>
              <a:r>
                <a:rPr lang="en-GB" altLang="ja-JP" sz="1100" b="1" dirty="0"/>
                <a:t>Final inspection and packing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170EC73-8DD7-485E-B327-92F4E56A4642}"/>
              </a:ext>
            </a:extLst>
          </p:cNvPr>
          <p:cNvGrpSpPr/>
          <p:nvPr/>
        </p:nvGrpSpPr>
        <p:grpSpPr>
          <a:xfrm>
            <a:off x="5727365" y="2564143"/>
            <a:ext cx="4700438" cy="2064595"/>
            <a:chOff x="3623027" y="2866822"/>
            <a:chExt cx="4724170" cy="1800000"/>
          </a:xfrm>
        </p:grpSpPr>
        <p:pic>
          <p:nvPicPr>
            <p:cNvPr id="11" name="Picture 10" descr="A picture containing indoor, building, table, truck&#10;&#10;Description automatically generated">
              <a:extLst>
                <a:ext uri="{FF2B5EF4-FFF2-40B4-BE49-F238E27FC236}">
                  <a16:creationId xmlns:a16="http://schemas.microsoft.com/office/drawing/2014/main" id="{AD401FCB-FC55-4430-BBF0-B2B8D8E4E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23027" y="2866822"/>
              <a:ext cx="4724170" cy="1800000"/>
            </a:xfrm>
            <a:prstGeom prst="rect">
              <a:avLst/>
            </a:prstGeom>
          </p:spPr>
        </p:pic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64A6BD99-0BE3-4CF0-8192-C8792F6F7D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4670" y="4338961"/>
              <a:ext cx="2898190" cy="26165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>
              <a:lvl1pPr marL="2286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indent="0" algn="ctr" eaLnBrk="1" hangingPunct="1">
                <a:defRPr/>
              </a:pPr>
              <a:r>
                <a:rPr lang="en-GB" altLang="ja-JP" sz="1100" b="1" dirty="0"/>
                <a:t>Finished goods warehouse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94B257-BB48-432F-9EFF-B5DFF17876F0}"/>
              </a:ext>
            </a:extLst>
          </p:cNvPr>
          <p:cNvGrpSpPr/>
          <p:nvPr/>
        </p:nvGrpSpPr>
        <p:grpSpPr>
          <a:xfrm>
            <a:off x="817416" y="4796073"/>
            <a:ext cx="3602182" cy="1800000"/>
            <a:chOff x="817416" y="4796073"/>
            <a:chExt cx="3602182" cy="1800000"/>
          </a:xfrm>
        </p:grpSpPr>
        <p:pic>
          <p:nvPicPr>
            <p:cNvPr id="2" name="Picture 1" descr="A cluttered room&#10;&#10;Description automatically generated">
              <a:extLst>
                <a:ext uri="{FF2B5EF4-FFF2-40B4-BE49-F238E27FC236}">
                  <a16:creationId xmlns:a16="http://schemas.microsoft.com/office/drawing/2014/main" id="{C683CA2B-13BA-453F-B26E-7B9B5C92C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7416" y="4796073"/>
              <a:ext cx="3602182" cy="1800000"/>
            </a:xfrm>
            <a:prstGeom prst="rect">
              <a:avLst/>
            </a:prstGeom>
          </p:spPr>
        </p:pic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51F0E377-DC77-4951-9708-F8458585E2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1741" y="6263520"/>
              <a:ext cx="2898190" cy="26165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>
              <a:lvl1pPr marL="2286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indent="0" algn="ctr" eaLnBrk="1" hangingPunct="1">
                <a:defRPr/>
              </a:pPr>
              <a:r>
                <a:rPr lang="en-GB" altLang="ja-JP" sz="1100" b="1" dirty="0"/>
                <a:t>Gauge room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ED39608-2C2B-4FCB-8B36-2CE93AC86045}"/>
              </a:ext>
            </a:extLst>
          </p:cNvPr>
          <p:cNvGrpSpPr/>
          <p:nvPr/>
        </p:nvGrpSpPr>
        <p:grpSpPr>
          <a:xfrm>
            <a:off x="5975272" y="4796073"/>
            <a:ext cx="4301439" cy="1800000"/>
            <a:chOff x="6126364" y="4796073"/>
            <a:chExt cx="4301439" cy="1800000"/>
          </a:xfrm>
        </p:grpSpPr>
        <p:pic>
          <p:nvPicPr>
            <p:cNvPr id="9" name="Picture 8" descr="A room filled with furniture and a rug&#10;&#10;Description automatically generated">
              <a:extLst>
                <a:ext uri="{FF2B5EF4-FFF2-40B4-BE49-F238E27FC236}">
                  <a16:creationId xmlns:a16="http://schemas.microsoft.com/office/drawing/2014/main" id="{40C79826-1143-4668-95A5-2220C6A2B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26364" y="4796073"/>
              <a:ext cx="4301439" cy="1800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EDE5561-CE40-4EBB-B9C7-176B6E6A45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8102" y="6263520"/>
              <a:ext cx="2898190" cy="26165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>
              <a:lvl1pPr marL="2286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indent="0" algn="ctr" eaLnBrk="1" hangingPunct="1">
                <a:defRPr/>
              </a:pPr>
              <a:r>
                <a:rPr lang="en-GB" altLang="ja-JP" sz="1100" b="1" dirty="0"/>
                <a:t>Cleanliness laboratory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AC5AB37-26B1-4294-94A2-2A995E907314}"/>
              </a:ext>
            </a:extLst>
          </p:cNvPr>
          <p:cNvGrpSpPr/>
          <p:nvPr/>
        </p:nvGrpSpPr>
        <p:grpSpPr>
          <a:xfrm>
            <a:off x="6628489" y="255673"/>
            <a:ext cx="2898190" cy="2171699"/>
            <a:chOff x="1521408" y="2510590"/>
            <a:chExt cx="2898190" cy="2171699"/>
          </a:xfrm>
        </p:grpSpPr>
        <p:pic>
          <p:nvPicPr>
            <p:cNvPr id="21" name="Picture 20" descr="A picture containing device, miller&#10;&#10;Description automatically generated">
              <a:extLst>
                <a:ext uri="{FF2B5EF4-FFF2-40B4-BE49-F238E27FC236}">
                  <a16:creationId xmlns:a16="http://schemas.microsoft.com/office/drawing/2014/main" id="{CADBE2CE-421F-4DE2-ABA3-CE060AF1A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2510590"/>
              <a:ext cx="2895598" cy="2171699"/>
            </a:xfrm>
            <a:prstGeom prst="rect">
              <a:avLst/>
            </a:prstGeom>
          </p:spPr>
        </p:pic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F7BE465F-E6B6-4598-9B68-A05E2C3A36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1408" y="4351356"/>
              <a:ext cx="2898190" cy="26165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>
              <a:lvl1pPr marL="2286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indent="0" algn="ctr" eaLnBrk="1" hangingPunct="1">
                <a:defRPr/>
              </a:pPr>
              <a:r>
                <a:rPr lang="en-GB" altLang="ja-JP" sz="1100" b="1" dirty="0"/>
                <a:t>Visual Check Machine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118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846724-2A9E-476F-AD80-70EC0AE7D58B}"/>
              </a:ext>
            </a:extLst>
          </p:cNvPr>
          <p:cNvSpPr/>
          <p:nvPr/>
        </p:nvSpPr>
        <p:spPr>
          <a:xfrm>
            <a:off x="0" y="0"/>
            <a:ext cx="4724170" cy="4719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Impact" panose="020B0806030902050204" pitchFamily="34" charset="0"/>
              </a:rPr>
              <a:t>Our customers</a:t>
            </a:r>
            <a:endParaRPr lang="sr-Latn-ME" sz="36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E4810E80-AC8C-433D-98F4-0CE3ADFEE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9869" y="1247491"/>
            <a:ext cx="2199739" cy="202405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88F69820-218E-4A67-888D-FB4E70890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2664" y="2922838"/>
            <a:ext cx="2654300" cy="18700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77FA2D70-4DA7-41E9-9FCE-E604C86B077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6352" y="4938955"/>
            <a:ext cx="1581150" cy="172878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age result for honda logo">
            <a:extLst>
              <a:ext uri="{FF2B5EF4-FFF2-40B4-BE49-F238E27FC236}">
                <a16:creationId xmlns:a16="http://schemas.microsoft.com/office/drawing/2014/main" id="{3BAD49A5-1927-428F-BF18-DDD7958EB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4183" y="3826669"/>
            <a:ext cx="2535778" cy="17068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ford logo transparent">
            <a:extLst>
              <a:ext uri="{FF2B5EF4-FFF2-40B4-BE49-F238E27FC236}">
                <a16:creationId xmlns:a16="http://schemas.microsoft.com/office/drawing/2014/main" id="{61E279AA-B675-4AA5-9AAD-8B0E2B0DA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1" y="905006"/>
            <a:ext cx="3276600" cy="125688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volvo logo transparent">
            <a:extLst>
              <a:ext uri="{FF2B5EF4-FFF2-40B4-BE49-F238E27FC236}">
                <a16:creationId xmlns:a16="http://schemas.microsoft.com/office/drawing/2014/main" id="{D31AD1B8-B46A-4C09-9043-C4957D726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893" y="297909"/>
            <a:ext cx="2814460" cy="235857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fiat logo transparent">
            <a:extLst>
              <a:ext uri="{FF2B5EF4-FFF2-40B4-BE49-F238E27FC236}">
                <a16:creationId xmlns:a16="http://schemas.microsoft.com/office/drawing/2014/main" id="{73D468FF-832D-468F-96CB-26ED9F586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8775" y="3271544"/>
            <a:ext cx="1800000" cy="1800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lombardini logo transparent">
            <a:extLst>
              <a:ext uri="{FF2B5EF4-FFF2-40B4-BE49-F238E27FC236}">
                <a16:creationId xmlns:a16="http://schemas.microsoft.com/office/drawing/2014/main" id="{2555648D-C264-462A-A288-8194B1229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3321" y="5355697"/>
            <a:ext cx="3486150" cy="119328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mini logo transparent">
            <a:extLst>
              <a:ext uri="{FF2B5EF4-FFF2-40B4-BE49-F238E27FC236}">
                <a16:creationId xmlns:a16="http://schemas.microsoft.com/office/drawing/2014/main" id="{437637F3-2E8D-42D5-96EB-35B18FF77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078" y="2556101"/>
            <a:ext cx="3438524" cy="144838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citroen logo transparent">
            <a:extLst>
              <a:ext uri="{FF2B5EF4-FFF2-40B4-BE49-F238E27FC236}">
                <a16:creationId xmlns:a16="http://schemas.microsoft.com/office/drawing/2014/main" id="{6AB2C24E-878F-4DA2-819D-C07E69A43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3889" y="551648"/>
            <a:ext cx="2114662" cy="211466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caterpillar perkins logo">
            <a:extLst>
              <a:ext uri="{FF2B5EF4-FFF2-40B4-BE49-F238E27FC236}">
                <a16:creationId xmlns:a16="http://schemas.microsoft.com/office/drawing/2014/main" id="{0D41A033-F784-4095-B63B-76D89E86CA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1534" y="4842135"/>
            <a:ext cx="3013611" cy="1706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18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7B2F235D-6364-49E4-9BA3-3090B3A0AB93}"/>
              </a:ext>
            </a:extLst>
          </p:cNvPr>
          <p:cNvSpPr/>
          <p:nvPr/>
        </p:nvSpPr>
        <p:spPr>
          <a:xfrm>
            <a:off x="-1" y="0"/>
            <a:ext cx="5058383" cy="4719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Impact" panose="020B0806030902050204" pitchFamily="34" charset="0"/>
              </a:rPr>
              <a:t>Certificates &amp; Awards </a:t>
            </a:r>
            <a:r>
              <a:rPr lang="en-GB" dirty="0">
                <a:solidFill>
                  <a:srgbClr val="002060"/>
                </a:solidFill>
                <a:latin typeface="Impact" panose="020B0806030902050204" pitchFamily="34" charset="0"/>
              </a:rPr>
              <a:t>1/2</a:t>
            </a:r>
            <a:endParaRPr lang="sr-Latn-ME" sz="36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4AD7B85-260F-49F4-A6A1-80C363C67340}"/>
              </a:ext>
            </a:extLst>
          </p:cNvPr>
          <p:cNvGrpSpPr/>
          <p:nvPr/>
        </p:nvGrpSpPr>
        <p:grpSpPr>
          <a:xfrm>
            <a:off x="256062" y="624597"/>
            <a:ext cx="2407592" cy="3365520"/>
            <a:chOff x="256062" y="729372"/>
            <a:chExt cx="2407592" cy="336552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08B22AC-BC5D-4F4E-8537-BE918F93B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51883" y="1037317"/>
              <a:ext cx="3023482" cy="240759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sp>
          <p:nvSpPr>
            <p:cNvPr id="46" name="TextBox 16">
              <a:extLst>
                <a:ext uri="{FF2B5EF4-FFF2-40B4-BE49-F238E27FC236}">
                  <a16:creationId xmlns:a16="http://schemas.microsoft.com/office/drawing/2014/main" id="{A7008DAC-C19F-4F9B-A4F6-0466136E55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062" y="3664005"/>
              <a:ext cx="2407592" cy="430887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>
              <a:spAutoFit/>
            </a:bodyPr>
            <a:lstStyle>
              <a:lvl1pPr marL="2286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GB" altLang="sr-Latn-RS" sz="1100" b="1" dirty="0"/>
                <a:t>2009 - Ford</a:t>
              </a:r>
            </a:p>
            <a:p>
              <a:pPr algn="ctr"/>
              <a:r>
                <a:rPr lang="en-GB" altLang="sr-Latn-RS" sz="1100" b="1" dirty="0"/>
                <a:t>Q1 Preferred Quality Status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41B024A-4155-48EA-9BA1-AB4C2CCEE7BA}"/>
              </a:ext>
            </a:extLst>
          </p:cNvPr>
          <p:cNvGrpSpPr/>
          <p:nvPr/>
        </p:nvGrpSpPr>
        <p:grpSpPr>
          <a:xfrm>
            <a:off x="9873654" y="620112"/>
            <a:ext cx="2080487" cy="3365519"/>
            <a:chOff x="2964506" y="729372"/>
            <a:chExt cx="2080487" cy="336551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41AF262-6D9B-4493-B649-01A6E82649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506135" y="1213996"/>
              <a:ext cx="3023482" cy="205423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sp>
          <p:nvSpPr>
            <p:cNvPr id="47" name="TextBox 16">
              <a:extLst>
                <a:ext uri="{FF2B5EF4-FFF2-40B4-BE49-F238E27FC236}">
                  <a16:creationId xmlns:a16="http://schemas.microsoft.com/office/drawing/2014/main" id="{45E5D22E-DAD9-472F-8898-4B11417633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4506" y="3664004"/>
              <a:ext cx="2080487" cy="430887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>
              <a:spAutoFit/>
            </a:bodyPr>
            <a:lstStyle>
              <a:lvl1pPr marL="2286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GB" altLang="sr-Latn-RS" sz="1100" b="1" dirty="0"/>
                <a:t>2014 – PSA Peugeot Citroen Supplier Awards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D342EF7-CB29-42FA-992D-8C7332916B41}"/>
              </a:ext>
            </a:extLst>
          </p:cNvPr>
          <p:cNvGrpSpPr/>
          <p:nvPr/>
        </p:nvGrpSpPr>
        <p:grpSpPr>
          <a:xfrm>
            <a:off x="2969288" y="624596"/>
            <a:ext cx="3509764" cy="3386138"/>
            <a:chOff x="5345845" y="676982"/>
            <a:chExt cx="3509764" cy="338613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DF94C4-A1CB-4E57-AA7E-DCDE275734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72098" y="676982"/>
              <a:ext cx="3483511" cy="302348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sp>
          <p:nvSpPr>
            <p:cNvPr id="48" name="TextBox 16">
              <a:extLst>
                <a:ext uri="{FF2B5EF4-FFF2-40B4-BE49-F238E27FC236}">
                  <a16:creationId xmlns:a16="http://schemas.microsoft.com/office/drawing/2014/main" id="{BC1516C1-3F72-4769-9E2F-709C2E1F0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5845" y="3647622"/>
              <a:ext cx="3509764" cy="41549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>
              <a:spAutoFit/>
            </a:bodyPr>
            <a:lstStyle>
              <a:lvl1pPr marL="2286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GB" altLang="sr-Latn-RS" sz="1050" b="1" dirty="0"/>
                <a:t>2012 – Montenegro Government, </a:t>
              </a:r>
            </a:p>
            <a:p>
              <a:pPr algn="ctr"/>
              <a:r>
                <a:rPr lang="en-GB" altLang="sr-Latn-RS" sz="1050" b="1" dirty="0"/>
                <a:t>Chamber of Commerce Successful Business Award </a:t>
              </a:r>
              <a:endParaRPr lang="en-US" altLang="sr-Latn-RS" sz="1050" b="1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029C139-463D-4256-9901-B75C95B53393}"/>
              </a:ext>
            </a:extLst>
          </p:cNvPr>
          <p:cNvGrpSpPr/>
          <p:nvPr/>
        </p:nvGrpSpPr>
        <p:grpSpPr>
          <a:xfrm>
            <a:off x="6779904" y="624596"/>
            <a:ext cx="2786218" cy="3361035"/>
            <a:chOff x="9156461" y="676982"/>
            <a:chExt cx="2786218" cy="336103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5759CD3-B3EB-497D-9E03-E5C7D7A40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9067362" y="772761"/>
              <a:ext cx="2971096" cy="277953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sp>
          <p:nvSpPr>
            <p:cNvPr id="49" name="TextBox 16">
              <a:extLst>
                <a:ext uri="{FF2B5EF4-FFF2-40B4-BE49-F238E27FC236}">
                  <a16:creationId xmlns:a16="http://schemas.microsoft.com/office/drawing/2014/main" id="{9BFA5B14-0C8A-49DC-B664-AB9D59662F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56461" y="3607130"/>
              <a:ext cx="2786218" cy="430887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>
              <a:spAutoFit/>
            </a:bodyPr>
            <a:lstStyle>
              <a:lvl1pPr marL="2286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GB" altLang="sr-Latn-RS" sz="1100" b="1" dirty="0"/>
                <a:t>2013 – Volvo </a:t>
              </a:r>
            </a:p>
            <a:p>
              <a:pPr algn="ctr"/>
              <a:r>
                <a:rPr lang="en-GB" altLang="sr-Latn-RS" sz="1100" b="1" dirty="0"/>
                <a:t>Quality of Excellence Award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E2C2813-B7F4-4BC0-82C0-57523044061C}"/>
              </a:ext>
            </a:extLst>
          </p:cNvPr>
          <p:cNvGrpSpPr/>
          <p:nvPr/>
        </p:nvGrpSpPr>
        <p:grpSpPr>
          <a:xfrm>
            <a:off x="4448683" y="4270946"/>
            <a:ext cx="2992977" cy="2448034"/>
            <a:chOff x="256062" y="4223675"/>
            <a:chExt cx="2573177" cy="2254895"/>
          </a:xfrm>
        </p:grpSpPr>
        <p:pic>
          <p:nvPicPr>
            <p:cNvPr id="5" name="Picture 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24C9753A-1B2E-4459-9047-89672DF88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62" y="4223675"/>
              <a:ext cx="2573177" cy="2254895"/>
            </a:xfrm>
            <a:prstGeom prst="rect">
              <a:avLst/>
            </a:prstGeom>
          </p:spPr>
        </p:pic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90B12200-D426-44FD-8172-F11A167009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062" y="6064680"/>
              <a:ext cx="2573177" cy="396892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>
              <a:spAutoFit/>
            </a:bodyPr>
            <a:lstStyle>
              <a:lvl1pPr marL="2286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GB" altLang="sr-Latn-RS" sz="1100" b="1" dirty="0"/>
                <a:t>2022 – MNE Safety at work Association</a:t>
              </a:r>
            </a:p>
            <a:p>
              <a:pPr algn="ctr"/>
              <a:r>
                <a:rPr lang="en-GB" altLang="sr-Latn-RS" sz="1100" b="1" dirty="0"/>
                <a:t>Safety at Work Contribution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077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7B2F235D-6364-49E4-9BA3-3090B3A0AB93}"/>
              </a:ext>
            </a:extLst>
          </p:cNvPr>
          <p:cNvSpPr/>
          <p:nvPr/>
        </p:nvSpPr>
        <p:spPr>
          <a:xfrm>
            <a:off x="0" y="0"/>
            <a:ext cx="4724170" cy="4719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Impact" panose="020B0806030902050204" pitchFamily="34" charset="0"/>
              </a:rPr>
              <a:t>Certificates &amp; Awards </a:t>
            </a:r>
            <a:r>
              <a:rPr lang="en-GB" dirty="0">
                <a:solidFill>
                  <a:srgbClr val="002060"/>
                </a:solidFill>
                <a:latin typeface="Impact" panose="020B0806030902050204" pitchFamily="34" charset="0"/>
              </a:rPr>
              <a:t>2/2</a:t>
            </a:r>
            <a:endParaRPr lang="sr-Latn-ME" sz="36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1030" name="Picture 6" descr="Image result for certified by quality austria">
            <a:extLst>
              <a:ext uri="{FF2B5EF4-FFF2-40B4-BE49-F238E27FC236}">
                <a16:creationId xmlns:a16="http://schemas.microsoft.com/office/drawing/2014/main" id="{2090C86C-7E3C-4312-B929-7F98B81D1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6760" y="5095694"/>
            <a:ext cx="3178480" cy="144129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3C6472B4-F925-456B-A019-FFF1CC4FFFDA}"/>
              </a:ext>
            </a:extLst>
          </p:cNvPr>
          <p:cNvGrpSpPr/>
          <p:nvPr/>
        </p:nvGrpSpPr>
        <p:grpSpPr>
          <a:xfrm>
            <a:off x="708803" y="1031298"/>
            <a:ext cx="2793036" cy="2978969"/>
            <a:chOff x="1403282" y="4207422"/>
            <a:chExt cx="2407592" cy="2479306"/>
          </a:xfrm>
        </p:grpSpPr>
        <p:pic>
          <p:nvPicPr>
            <p:cNvPr id="1026" name="Picture 2" descr="Image result for iso 9001:2015 logo">
              <a:extLst>
                <a:ext uri="{FF2B5EF4-FFF2-40B4-BE49-F238E27FC236}">
                  <a16:creationId xmlns:a16="http://schemas.microsoft.com/office/drawing/2014/main" id="{0AFAC2DA-CCB0-4268-B271-C7962F8295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59858" y="4207422"/>
              <a:ext cx="2152650" cy="2174328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Box 16">
              <a:extLst>
                <a:ext uri="{FF2B5EF4-FFF2-40B4-BE49-F238E27FC236}">
                  <a16:creationId xmlns:a16="http://schemas.microsoft.com/office/drawing/2014/main" id="{7B09360B-14E6-4AAE-AA65-BF66715851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3282" y="6425118"/>
              <a:ext cx="2407592" cy="261610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>
              <a:spAutoFit/>
            </a:bodyPr>
            <a:lstStyle>
              <a:lvl1pPr marL="2286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GB" altLang="sr-Latn-RS" sz="1100" b="1" dirty="0"/>
                <a:t>Certified since 2003 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3D754F0-6664-41C9-94A9-60D69F2941D0}"/>
              </a:ext>
            </a:extLst>
          </p:cNvPr>
          <p:cNvGrpSpPr/>
          <p:nvPr/>
        </p:nvGrpSpPr>
        <p:grpSpPr>
          <a:xfrm>
            <a:off x="4892204" y="1077464"/>
            <a:ext cx="2793036" cy="2978969"/>
            <a:chOff x="4010046" y="4207422"/>
            <a:chExt cx="2407592" cy="2479306"/>
          </a:xfrm>
        </p:grpSpPr>
        <p:pic>
          <p:nvPicPr>
            <p:cNvPr id="54" name="Picture 2" descr="Image result for iso 9001:2015 logo">
              <a:extLst>
                <a:ext uri="{FF2B5EF4-FFF2-40B4-BE49-F238E27FC236}">
                  <a16:creationId xmlns:a16="http://schemas.microsoft.com/office/drawing/2014/main" id="{4F8F9A2A-4F73-42C8-9A62-29765CA8DB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10046" y="4207422"/>
              <a:ext cx="2266950" cy="2174328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Box 16">
              <a:extLst>
                <a:ext uri="{FF2B5EF4-FFF2-40B4-BE49-F238E27FC236}">
                  <a16:creationId xmlns:a16="http://schemas.microsoft.com/office/drawing/2014/main" id="{6CB75567-2D6E-4F6D-89CA-546F976D0B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0046" y="6425118"/>
              <a:ext cx="2407592" cy="261610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>
              <a:spAutoFit/>
            </a:bodyPr>
            <a:lstStyle>
              <a:lvl1pPr marL="2286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GB" altLang="sr-Latn-RS" sz="1100" b="1" dirty="0"/>
                <a:t>Certified since 2004 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F8AA036-0AF9-4D73-B9C9-17A4B81B5E52}"/>
              </a:ext>
            </a:extLst>
          </p:cNvPr>
          <p:cNvGrpSpPr/>
          <p:nvPr/>
        </p:nvGrpSpPr>
        <p:grpSpPr>
          <a:xfrm>
            <a:off x="9019029" y="992826"/>
            <a:ext cx="2793036" cy="3080666"/>
            <a:chOff x="6542834" y="4207422"/>
            <a:chExt cx="2407592" cy="2563945"/>
          </a:xfrm>
        </p:grpSpPr>
        <p:pic>
          <p:nvPicPr>
            <p:cNvPr id="1028" name="Picture 4" descr="Related image">
              <a:extLst>
                <a:ext uri="{FF2B5EF4-FFF2-40B4-BE49-F238E27FC236}">
                  <a16:creationId xmlns:a16="http://schemas.microsoft.com/office/drawing/2014/main" id="{748C7E6C-7D83-4708-9509-C7D9A52BFD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681" y="4207422"/>
              <a:ext cx="2233898" cy="2174328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16">
              <a:extLst>
                <a:ext uri="{FF2B5EF4-FFF2-40B4-BE49-F238E27FC236}">
                  <a16:creationId xmlns:a16="http://schemas.microsoft.com/office/drawing/2014/main" id="{9B54D0C4-713C-44BF-837C-AAD3C7BA78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2834" y="6340480"/>
              <a:ext cx="2407592" cy="430887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>
              <a:spAutoFit/>
            </a:bodyPr>
            <a:lstStyle>
              <a:lvl1pPr marL="2286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GB" altLang="sr-Latn-RS" sz="1100" b="1" dirty="0"/>
                <a:t>Certified since 2018*</a:t>
              </a:r>
            </a:p>
            <a:p>
              <a:pPr algn="ctr"/>
              <a:r>
                <a:rPr lang="en-GB" altLang="sr-Latn-RS" sz="1100" b="1" dirty="0"/>
                <a:t>(before ISO/TS 1649 since 2004)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17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0F5DC4-1731-4A11-ADE7-E54DFAEE37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025071" y="889703"/>
            <a:ext cx="6980055" cy="5200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3E3975-DB44-4E8E-9650-14DCBBA75B52}"/>
              </a:ext>
            </a:extLst>
          </p:cNvPr>
          <p:cNvSpPr/>
          <p:nvPr/>
        </p:nvSpPr>
        <p:spPr>
          <a:xfrm>
            <a:off x="0" y="0"/>
            <a:ext cx="4724170" cy="4719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Impact" panose="020B0806030902050204" pitchFamily="34" charset="0"/>
              </a:rPr>
              <a:t>Future plans</a:t>
            </a:r>
            <a:endParaRPr lang="sr-Latn-ME" sz="36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3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9100BE-299D-4839-AE78-555049E5D3B8}"/>
              </a:ext>
            </a:extLst>
          </p:cNvPr>
          <p:cNvSpPr txBox="1"/>
          <p:nvPr/>
        </p:nvSpPr>
        <p:spPr>
          <a:xfrm>
            <a:off x="1095375" y="1759232"/>
            <a:ext cx="9725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i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Thank you</a:t>
            </a:r>
            <a:endParaRPr lang="sr-Latn-ME" sz="5400" i="1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D1F237-2695-4C3A-AB97-D0EA057FF0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1082" y="4099238"/>
            <a:ext cx="4909836" cy="70635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695673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CE6F9B-F509-4547-A157-9A7C0A08E5A8}"/>
              </a:ext>
            </a:extLst>
          </p:cNvPr>
          <p:cNvSpPr/>
          <p:nvPr/>
        </p:nvSpPr>
        <p:spPr>
          <a:xfrm>
            <a:off x="0" y="0"/>
            <a:ext cx="3883742" cy="4719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Impact" panose="020B0806030902050204" pitchFamily="34" charset="0"/>
              </a:rPr>
              <a:t>Contents</a:t>
            </a:r>
            <a:endParaRPr lang="sr-Latn-ME" sz="36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00B17D-E21E-42E2-8EF9-177746D293BD}"/>
              </a:ext>
            </a:extLst>
          </p:cNvPr>
          <p:cNvSpPr/>
          <p:nvPr/>
        </p:nvSpPr>
        <p:spPr>
          <a:xfrm>
            <a:off x="2214552" y="1418057"/>
            <a:ext cx="4390976" cy="55313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dirty="0">
                <a:solidFill>
                  <a:srgbClr val="002060"/>
                </a:solidFill>
                <a:latin typeface="Impact" panose="020B0806030902050204" pitchFamily="34" charset="0"/>
              </a:rPr>
              <a:t>Company profile</a:t>
            </a:r>
            <a:endParaRPr lang="sr-Latn-ME" sz="40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B4CC6-E9F4-4724-87B8-7F15F3E26279}"/>
              </a:ext>
            </a:extLst>
          </p:cNvPr>
          <p:cNvSpPr/>
          <p:nvPr/>
        </p:nvSpPr>
        <p:spPr>
          <a:xfrm>
            <a:off x="2214552" y="2459510"/>
            <a:ext cx="4390976" cy="55313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dirty="0">
                <a:solidFill>
                  <a:srgbClr val="002060"/>
                </a:solidFill>
                <a:latin typeface="Impact" panose="020B0806030902050204" pitchFamily="34" charset="0"/>
              </a:rPr>
              <a:t>Products</a:t>
            </a:r>
            <a:endParaRPr lang="sr-Latn-ME" sz="40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D671F3-364E-47B1-AAB8-AEAEE6C8F098}"/>
              </a:ext>
            </a:extLst>
          </p:cNvPr>
          <p:cNvSpPr/>
          <p:nvPr/>
        </p:nvSpPr>
        <p:spPr>
          <a:xfrm>
            <a:off x="2214552" y="3515365"/>
            <a:ext cx="5702710" cy="55313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dirty="0">
                <a:solidFill>
                  <a:srgbClr val="002060"/>
                </a:solidFill>
                <a:latin typeface="Impact" panose="020B0806030902050204" pitchFamily="34" charset="0"/>
              </a:rPr>
              <a:t>Machines and equipment</a:t>
            </a:r>
            <a:endParaRPr lang="sr-Latn-ME" sz="40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9E77F6-2B8C-4972-92EE-7DAB51BDC534}"/>
              </a:ext>
            </a:extLst>
          </p:cNvPr>
          <p:cNvSpPr/>
          <p:nvPr/>
        </p:nvSpPr>
        <p:spPr>
          <a:xfrm>
            <a:off x="2214552" y="4564018"/>
            <a:ext cx="4390976" cy="55313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dirty="0">
                <a:solidFill>
                  <a:srgbClr val="002060"/>
                </a:solidFill>
                <a:latin typeface="Impact" panose="020B0806030902050204" pitchFamily="34" charset="0"/>
              </a:rPr>
              <a:t>Customers</a:t>
            </a:r>
            <a:endParaRPr lang="sr-Latn-ME" sz="40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DEBCCD-81CC-487C-8B1A-653D5FBA4B27}"/>
              </a:ext>
            </a:extLst>
          </p:cNvPr>
          <p:cNvSpPr/>
          <p:nvPr/>
        </p:nvSpPr>
        <p:spPr>
          <a:xfrm>
            <a:off x="2214552" y="5612672"/>
            <a:ext cx="4390976" cy="55313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dirty="0">
                <a:solidFill>
                  <a:srgbClr val="002060"/>
                </a:solidFill>
                <a:latin typeface="Impact" panose="020B0806030902050204" pitchFamily="34" charset="0"/>
              </a:rPr>
              <a:t>Future plans</a:t>
            </a:r>
            <a:endParaRPr lang="sr-Latn-ME" sz="40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97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4">
            <a:extLst>
              <a:ext uri="{FF2B5EF4-FFF2-40B4-BE49-F238E27FC236}">
                <a16:creationId xmlns:a16="http://schemas.microsoft.com/office/drawing/2014/main" id="{D0B6D696-9E24-40C4-8340-0E7C21D8F9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" t="21771" r="3084" b="8265"/>
          <a:stretch/>
        </p:blipFill>
        <p:spPr>
          <a:xfrm>
            <a:off x="170255" y="1681018"/>
            <a:ext cx="11415769" cy="4618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43BF65-D07B-4D6A-9421-12154E43E3D5}"/>
              </a:ext>
            </a:extLst>
          </p:cNvPr>
          <p:cNvSpPr/>
          <p:nvPr/>
        </p:nvSpPr>
        <p:spPr>
          <a:xfrm>
            <a:off x="0" y="0"/>
            <a:ext cx="4724170" cy="4719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Impact" panose="020B0806030902050204" pitchFamily="34" charset="0"/>
              </a:rPr>
              <a:t>Member of Daido Group</a:t>
            </a:r>
            <a:endParaRPr lang="sr-Latn-ME" sz="36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103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43BF65-D07B-4D6A-9421-12154E43E3D5}"/>
              </a:ext>
            </a:extLst>
          </p:cNvPr>
          <p:cNvSpPr/>
          <p:nvPr/>
        </p:nvSpPr>
        <p:spPr>
          <a:xfrm>
            <a:off x="0" y="0"/>
            <a:ext cx="4724170" cy="4719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Impact" panose="020B0806030902050204" pitchFamily="34" charset="0"/>
              </a:rPr>
              <a:t>Member of Daido Group</a:t>
            </a:r>
            <a:endParaRPr lang="sr-Latn-ME" sz="36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62A1F4F1-680D-4FED-AA15-38AF3DC756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5735" y="1831845"/>
            <a:ext cx="0" cy="1587500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dirty="0">
              <a:highlight>
                <a:srgbClr val="000080"/>
              </a:highlight>
            </a:endParaRPr>
          </a:p>
        </p:txBody>
      </p:sp>
      <p:sp>
        <p:nvSpPr>
          <p:cNvPr id="6" name="Line 8">
            <a:extLst>
              <a:ext uri="{FF2B5EF4-FFF2-40B4-BE49-F238E27FC236}">
                <a16:creationId xmlns:a16="http://schemas.microsoft.com/office/drawing/2014/main" id="{2653CA96-6740-4B2E-B111-308EEC7DEA1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96735" y="3419345"/>
            <a:ext cx="7938" cy="547688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dirty="0">
              <a:highlight>
                <a:srgbClr val="000080"/>
              </a:highlight>
            </a:endParaRPr>
          </a:p>
        </p:txBody>
      </p:sp>
      <p:sp>
        <p:nvSpPr>
          <p:cNvPr id="7" name="Line 10">
            <a:extLst>
              <a:ext uri="{FF2B5EF4-FFF2-40B4-BE49-F238E27FC236}">
                <a16:creationId xmlns:a16="http://schemas.microsoft.com/office/drawing/2014/main" id="{5555D8A1-947E-4ED2-8FEB-1725C17A7AB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117373" y="3419345"/>
            <a:ext cx="6699250" cy="0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dirty="0">
              <a:highlight>
                <a:srgbClr val="000080"/>
              </a:highlight>
            </a:endParaRP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45CC31FD-9986-4BF1-819A-5BDC8918C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98" y="5735508"/>
            <a:ext cx="1836737" cy="8810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91434" tIns="45717" rIns="91434" bIns="45717" anchor="ctr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en-US" altLang="ja-JP" sz="1400" b="1" dirty="0">
                <a:solidFill>
                  <a:srgbClr val="002060"/>
                </a:solidFill>
              </a:rPr>
              <a:t>Engine Bearings</a:t>
            </a:r>
            <a:endParaRPr kumimoji="0" lang="en-US" altLang="ja-JP" sz="1100" b="1" dirty="0">
              <a:solidFill>
                <a:srgbClr val="002060"/>
              </a:solidFill>
              <a:latin typeface="ＭＳ Ｐゴシック" charset="-128"/>
              <a:ea typeface="ＭＳ Ｐゴシック" charset="-128"/>
            </a:endParaRP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2D77F614-6510-4C2C-A37B-19C89FF09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3510" y="5738683"/>
            <a:ext cx="2052638" cy="8810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91434" tIns="45717" rIns="91434" bIns="45717" anchor="ctr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en-US" altLang="ja-JP" sz="1400" b="1" dirty="0">
                <a:solidFill>
                  <a:srgbClr val="002060"/>
                </a:solidFill>
              </a:rPr>
              <a:t>Marine, Turbo etc.</a:t>
            </a:r>
          </a:p>
        </p:txBody>
      </p:sp>
      <p:sp>
        <p:nvSpPr>
          <p:cNvPr id="11" name="Line 21">
            <a:extLst>
              <a:ext uri="{FF2B5EF4-FFF2-40B4-BE49-F238E27FC236}">
                <a16:creationId xmlns:a16="http://schemas.microsoft.com/office/drawing/2014/main" id="{C324A04B-E312-4889-B609-53BDAD28C103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4885304" y="2431126"/>
            <a:ext cx="0" cy="719138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dirty="0">
              <a:highlight>
                <a:srgbClr val="000080"/>
              </a:highlight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8288CF14-3E9D-4BCB-A566-E7D8350BF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5873" y="882520"/>
            <a:ext cx="2933700" cy="939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91434" tIns="45717" rIns="91434" bIns="45717" anchor="ctr" anchorCtr="1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kumimoji="0" lang="cs-CZ" altLang="ja-JP" sz="2000" b="1" dirty="0">
                <a:solidFill>
                  <a:srgbClr val="002060"/>
                </a:solidFill>
                <a:latin typeface="Calibri" pitchFamily="34" charset="0"/>
                <a:ea typeface="ＭＳ Ｐゴシック" charset="-128"/>
              </a:rPr>
              <a:t>Daido Metal Co.LTD.</a:t>
            </a:r>
          </a:p>
          <a:p>
            <a:pPr algn="ctr" eaLnBrk="1" hangingPunct="1"/>
            <a:r>
              <a:rPr kumimoji="0" lang="cs-CZ" altLang="ja-JP" sz="2000" b="1" dirty="0">
                <a:solidFill>
                  <a:srgbClr val="002060"/>
                </a:solidFill>
                <a:latin typeface="Calibri" pitchFamily="34" charset="0"/>
                <a:ea typeface="ＭＳ Ｐゴシック" charset="-128"/>
              </a:rPr>
              <a:t>(DMJ)</a:t>
            </a:r>
            <a:endParaRPr kumimoji="0" lang="en-US" altLang="ja-JP" sz="2000" b="1" dirty="0">
              <a:solidFill>
                <a:srgbClr val="002060"/>
              </a:solidFill>
              <a:latin typeface="Calibri" pitchFamily="34" charset="0"/>
              <a:ea typeface="ＭＳ Ｐゴシック" charset="-128"/>
            </a:endParaRPr>
          </a:p>
          <a:p>
            <a:pPr algn="ctr" eaLnBrk="1" hangingPunct="1"/>
            <a:r>
              <a:rPr kumimoji="0" lang="cs-CZ" altLang="ja-JP" sz="1400" b="1" i="1" dirty="0">
                <a:solidFill>
                  <a:srgbClr val="002060"/>
                </a:solidFill>
                <a:latin typeface="Calibri" pitchFamily="34" charset="0"/>
                <a:ea typeface="ＭＳ Ｐ明朝" pitchFamily="18" charset="-128"/>
              </a:rPr>
              <a:t>[Japan]</a:t>
            </a:r>
            <a:endParaRPr kumimoji="0" lang="en-US" altLang="ja-JP" sz="1400" b="1" i="1" dirty="0">
              <a:solidFill>
                <a:srgbClr val="002060"/>
              </a:solidFill>
              <a:latin typeface="Calibri" pitchFamily="34" charset="0"/>
              <a:ea typeface="ＭＳ Ｐ明朝" pitchFamily="18" charset="-128"/>
            </a:endParaRPr>
          </a:p>
        </p:txBody>
      </p:sp>
      <p:pic>
        <p:nvPicPr>
          <p:cNvPr id="13" name="Obrázek 21" descr="210px-Flag_of_Japan_svg.png">
            <a:extLst>
              <a:ext uri="{FF2B5EF4-FFF2-40B4-BE49-F238E27FC236}">
                <a16:creationId xmlns:a16="http://schemas.microsoft.com/office/drawing/2014/main" id="{54B219B3-619B-4C82-8725-DD15C8E2F3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2473" y="1271458"/>
            <a:ext cx="6445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29A9AD5-0769-42F4-8D8C-2B7E84A9FF66}"/>
              </a:ext>
            </a:extLst>
          </p:cNvPr>
          <p:cNvGrpSpPr/>
          <p:nvPr/>
        </p:nvGrpSpPr>
        <p:grpSpPr>
          <a:xfrm>
            <a:off x="314098" y="3986083"/>
            <a:ext cx="1582737" cy="1657350"/>
            <a:chOff x="314098" y="3986083"/>
            <a:chExt cx="1582737" cy="1657350"/>
          </a:xfrm>
        </p:grpSpPr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398C035D-33FE-44EE-A78E-D155BB993D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098" y="3986083"/>
              <a:ext cx="1582737" cy="165735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lIns="91434" tIns="45717" rIns="91434" bIns="45717"/>
            <a:lstStyle/>
            <a:p>
              <a:pPr algn="ctr" eaLnBrk="1" hangingPunct="1">
                <a:spcBef>
                  <a:spcPct val="0"/>
                </a:spcBef>
              </a:pPr>
              <a:r>
                <a:rPr kumimoji="0" lang="cs-CZ" altLang="ja-JP" sz="1800" b="1" dirty="0">
                  <a:solidFill>
                    <a:srgbClr val="002060"/>
                  </a:solidFill>
                  <a:latin typeface="Calibri" pitchFamily="34" charset="0"/>
                </a:rPr>
                <a:t>DAIDO METAL</a:t>
              </a:r>
              <a:endParaRPr kumimoji="0" lang="en-US" altLang="ja-JP" sz="1800" b="1" dirty="0">
                <a:solidFill>
                  <a:srgbClr val="002060"/>
                </a:solidFill>
                <a:latin typeface="Calibri" pitchFamily="34" charset="0"/>
                <a:ea typeface="ＭＳ Ｐゴシック" charset="-128"/>
              </a:endParaRPr>
            </a:p>
            <a:p>
              <a:pPr algn="ctr" eaLnBrk="1" hangingPunct="1">
                <a:spcBef>
                  <a:spcPct val="0"/>
                </a:spcBef>
              </a:pPr>
              <a:r>
                <a:rPr kumimoji="0" lang="cs-CZ" altLang="ja-JP" sz="1800" b="1" dirty="0">
                  <a:solidFill>
                    <a:srgbClr val="002060"/>
                  </a:solidFill>
                  <a:latin typeface="Calibri" pitchFamily="34" charset="0"/>
                </a:rPr>
                <a:t>KOTOR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kumimoji="0" lang="cs-CZ" altLang="ja-JP" sz="1600" b="1" dirty="0">
                  <a:solidFill>
                    <a:srgbClr val="002060"/>
                  </a:solidFill>
                  <a:latin typeface="Calibri" pitchFamily="34" charset="0"/>
                </a:rPr>
                <a:t>(DMK)</a:t>
              </a:r>
            </a:p>
          </p:txBody>
        </p:sp>
        <p:pic>
          <p:nvPicPr>
            <p:cNvPr id="14" name="Obrázek 23" descr="220px-Flag_of_Montenegro_svg.png">
              <a:extLst>
                <a:ext uri="{FF2B5EF4-FFF2-40B4-BE49-F238E27FC236}">
                  <a16:creationId xmlns:a16="http://schemas.microsoft.com/office/drawing/2014/main" id="{7A5FA41A-0811-45BF-A355-5BEF6E92D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010" y="4887783"/>
              <a:ext cx="720725" cy="360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angle 11">
            <a:extLst>
              <a:ext uri="{FF2B5EF4-FFF2-40B4-BE49-F238E27FC236}">
                <a16:creationId xmlns:a16="http://schemas.microsoft.com/office/drawing/2014/main" id="{70973C5A-E37B-47B8-BD11-1F3BFC2FB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6460" y="2358895"/>
            <a:ext cx="3527425" cy="863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34" tIns="45717" rIns="91434" bIns="45717" anchor="ctr"/>
          <a:lstStyle/>
          <a:p>
            <a:pPr algn="ctr" eaLnBrk="1" hangingPunct="1"/>
            <a:r>
              <a:rPr kumimoji="0" lang="en-GB" altLang="ja-JP" sz="2000" b="1" dirty="0">
                <a:solidFill>
                  <a:srgbClr val="002060"/>
                </a:solidFill>
                <a:latin typeface="Calibri" pitchFamily="34" charset="0"/>
                <a:ea typeface="ＭＳ Ｐゴシック" charset="-128"/>
              </a:rPr>
              <a:t>Daido</a:t>
            </a:r>
            <a:r>
              <a:rPr kumimoji="0" lang="cs-CZ" altLang="ja-JP" sz="2000" b="1" dirty="0">
                <a:solidFill>
                  <a:srgbClr val="002060"/>
                </a:solidFill>
                <a:latin typeface="Calibri" pitchFamily="34" charset="0"/>
              </a:rPr>
              <a:t> Metal </a:t>
            </a:r>
            <a:r>
              <a:rPr kumimoji="0" lang="en-GB" altLang="ja-JP" sz="2000" b="1" dirty="0">
                <a:solidFill>
                  <a:srgbClr val="002060"/>
                </a:solidFill>
                <a:latin typeface="Calibri" pitchFamily="34" charset="0"/>
                <a:ea typeface="ＭＳ Ｐゴシック" charset="-128"/>
              </a:rPr>
              <a:t>Europe</a:t>
            </a:r>
            <a:endParaRPr kumimoji="0" lang="cs-CZ" altLang="ja-JP" sz="2000" b="1" dirty="0">
              <a:solidFill>
                <a:srgbClr val="002060"/>
              </a:solidFill>
              <a:latin typeface="Calibri" pitchFamily="34" charset="0"/>
            </a:endParaRPr>
          </a:p>
          <a:p>
            <a:pPr algn="ctr" eaLnBrk="1" hangingPunct="1"/>
            <a:r>
              <a:rPr kumimoji="0" lang="en-US" altLang="ja-JP" sz="1800" b="1" dirty="0">
                <a:solidFill>
                  <a:srgbClr val="002060"/>
                </a:solidFill>
                <a:latin typeface="Calibri" pitchFamily="34" charset="0"/>
                <a:ea typeface="ＭＳ Ｐゴシック" charset="-128"/>
              </a:rPr>
              <a:t>(DME</a:t>
            </a:r>
            <a:r>
              <a:rPr kumimoji="0" lang="cs-CZ" altLang="ja-JP" sz="18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kumimoji="0" lang="en-US" altLang="ja-JP" sz="1800" b="1" dirty="0">
                <a:solidFill>
                  <a:srgbClr val="002060"/>
                </a:solidFill>
                <a:latin typeface="Calibri" pitchFamily="34" charset="0"/>
                <a:ea typeface="ＭＳ Ｐゴシック" charset="-128"/>
              </a:rPr>
              <a:t>/</a:t>
            </a:r>
            <a:r>
              <a:rPr kumimoji="0" lang="cs-CZ" altLang="ja-JP" sz="18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kumimoji="0" lang="en-US" altLang="ja-JP" sz="1800" b="1" dirty="0">
                <a:solidFill>
                  <a:srgbClr val="002060"/>
                </a:solidFill>
                <a:latin typeface="Calibri" pitchFamily="34" charset="0"/>
                <a:ea typeface="ＭＳ Ｐ明朝" pitchFamily="18" charset="-128"/>
              </a:rPr>
              <a:t>DMEG)</a:t>
            </a:r>
          </a:p>
        </p:txBody>
      </p:sp>
      <p:pic>
        <p:nvPicPr>
          <p:cNvPr id="16" name="Obrázek 29" descr="250px-Flag_of_the_United_Kingdom_svg.png">
            <a:extLst>
              <a:ext uri="{FF2B5EF4-FFF2-40B4-BE49-F238E27FC236}">
                <a16:creationId xmlns:a16="http://schemas.microsoft.com/office/drawing/2014/main" id="{F0F31711-CD5F-4175-8365-D921A9F4198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7898" y="2862133"/>
            <a:ext cx="595312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ázek 30" descr="120px-Flag_of_Germany_svg.png">
            <a:extLst>
              <a:ext uri="{FF2B5EF4-FFF2-40B4-BE49-F238E27FC236}">
                <a16:creationId xmlns:a16="http://schemas.microsoft.com/office/drawing/2014/main" id="{7F4D5486-F723-4A76-8E91-774F555527B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6185" y="2820858"/>
            <a:ext cx="576263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Line 8">
            <a:extLst>
              <a:ext uri="{FF2B5EF4-FFF2-40B4-BE49-F238E27FC236}">
                <a16:creationId xmlns:a16="http://schemas.microsoft.com/office/drawing/2014/main" id="{367FCF13-124E-4A8A-AE80-D5262DDA59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3673" y="3419345"/>
            <a:ext cx="0" cy="576263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dirty="0">
              <a:highlight>
                <a:srgbClr val="000080"/>
              </a:highlight>
            </a:endParaRP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DF20C1F3-012A-408C-8096-3BC27F886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1035" y="3995608"/>
            <a:ext cx="1582738" cy="1657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34" tIns="45717" rIns="91434" bIns="45717"/>
          <a:lstStyle/>
          <a:p>
            <a:pPr algn="ctr" eaLnBrk="1" hangingPunct="1">
              <a:spcBef>
                <a:spcPct val="0"/>
              </a:spcBef>
            </a:pPr>
            <a:r>
              <a:rPr kumimoji="0" lang="cs-CZ" altLang="ja-JP" sz="1800" b="1">
                <a:solidFill>
                  <a:srgbClr val="002060"/>
                </a:solidFill>
                <a:latin typeface="Calibri" pitchFamily="34" charset="0"/>
              </a:rPr>
              <a:t>DAIDO METAL</a:t>
            </a:r>
            <a:endParaRPr kumimoji="0" lang="en-US" altLang="ja-JP" sz="1800" b="1" dirty="0">
              <a:solidFill>
                <a:srgbClr val="002060"/>
              </a:solidFill>
              <a:latin typeface="Calibri" pitchFamily="34" charset="0"/>
              <a:ea typeface="ＭＳ Ｐゴシック" charset="-128"/>
            </a:endParaRPr>
          </a:p>
          <a:p>
            <a:pPr algn="ctr" eaLnBrk="1" hangingPunct="1">
              <a:spcBef>
                <a:spcPct val="0"/>
              </a:spcBef>
            </a:pPr>
            <a:r>
              <a:rPr kumimoji="0" lang="en-US" altLang="ja-JP" sz="1800" b="1" dirty="0">
                <a:solidFill>
                  <a:srgbClr val="002060"/>
                </a:solidFill>
                <a:latin typeface="Calibri" pitchFamily="34" charset="0"/>
                <a:ea typeface="ＭＳ Ｐゴシック" charset="-128"/>
              </a:rPr>
              <a:t>CZECH</a:t>
            </a:r>
            <a:endParaRPr kumimoji="0" lang="cs-CZ" altLang="ja-JP" sz="1800" b="1">
              <a:solidFill>
                <a:srgbClr val="002060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kumimoji="0" lang="cs-CZ" altLang="ja-JP" sz="1600" b="1">
                <a:solidFill>
                  <a:srgbClr val="002060"/>
                </a:solidFill>
                <a:latin typeface="Calibri" pitchFamily="34" charset="0"/>
              </a:rPr>
              <a:t>(DM</a:t>
            </a:r>
            <a:r>
              <a:rPr kumimoji="0" lang="en-US" altLang="ja-JP" sz="1600" b="1" dirty="0">
                <a:solidFill>
                  <a:srgbClr val="002060"/>
                </a:solidFill>
                <a:latin typeface="Calibri" pitchFamily="34" charset="0"/>
                <a:ea typeface="ＭＳ Ｐゴシック" charset="-128"/>
              </a:rPr>
              <a:t>C</a:t>
            </a:r>
            <a:r>
              <a:rPr kumimoji="0" lang="cs-CZ" altLang="ja-JP" sz="1600" b="1">
                <a:solidFill>
                  <a:srgbClr val="002060"/>
                </a:solidFill>
                <a:latin typeface="Calibri" pitchFamily="34" charset="0"/>
              </a:rPr>
              <a:t>)</a:t>
            </a:r>
          </a:p>
        </p:txBody>
      </p:sp>
      <p:pic>
        <p:nvPicPr>
          <p:cNvPr id="20" name="Obrázek 20" descr="220px-Flag_of_the_Czech_Republic_svg.png">
            <a:extLst>
              <a:ext uri="{FF2B5EF4-FFF2-40B4-BE49-F238E27FC236}">
                <a16:creationId xmlns:a16="http://schemas.microsoft.com/office/drawing/2014/main" id="{E6603254-573B-483B-8229-BC08F0830E8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9985" y="4916358"/>
            <a:ext cx="52387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17">
            <a:extLst>
              <a:ext uri="{FF2B5EF4-FFF2-40B4-BE49-F238E27FC236}">
                <a16:creationId xmlns:a16="http://schemas.microsoft.com/office/drawing/2014/main" id="{0820824D-49E4-456B-8235-C30F4F93A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1635" y="5738683"/>
            <a:ext cx="2124075" cy="8810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91434" tIns="45717" rIns="91434" bIns="45717" anchor="ctr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en-GB" altLang="ja-JP" sz="1400" b="1" dirty="0">
                <a:solidFill>
                  <a:srgbClr val="002060"/>
                </a:solidFill>
              </a:rPr>
              <a:t>Polymer bushings</a:t>
            </a:r>
          </a:p>
          <a:p>
            <a:pPr algn="ctr">
              <a:spcBef>
                <a:spcPct val="50000"/>
              </a:spcBef>
            </a:pPr>
            <a:r>
              <a:rPr kumimoji="0" lang="en-GB" altLang="ja-JP" sz="1400" b="1" dirty="0">
                <a:solidFill>
                  <a:srgbClr val="002060"/>
                </a:solidFill>
              </a:rPr>
              <a:t>Engine Bearings</a:t>
            </a:r>
          </a:p>
          <a:p>
            <a:pPr algn="ctr">
              <a:spcBef>
                <a:spcPct val="50000"/>
              </a:spcBef>
            </a:pPr>
            <a:r>
              <a:rPr kumimoji="0" lang="en-US" altLang="ja-JP" sz="14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&amp;</a:t>
            </a:r>
            <a:r>
              <a:rPr kumimoji="0" lang="ja-JP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　</a:t>
            </a:r>
            <a:r>
              <a:rPr kumimoji="0" lang="en-US" altLang="ja-JP" sz="14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Small Turbo</a:t>
            </a:r>
          </a:p>
        </p:txBody>
      </p:sp>
      <p:sp>
        <p:nvSpPr>
          <p:cNvPr id="22" name="Line 8">
            <a:extLst>
              <a:ext uri="{FF2B5EF4-FFF2-40B4-BE49-F238E27FC236}">
                <a16:creationId xmlns:a16="http://schemas.microsoft.com/office/drawing/2014/main" id="{143CD0DB-4E3F-45B4-932B-EA2C56707671}"/>
              </a:ext>
            </a:extLst>
          </p:cNvPr>
          <p:cNvSpPr>
            <a:spLocks noChangeShapeType="1"/>
          </p:cNvSpPr>
          <p:nvPr/>
        </p:nvSpPr>
        <p:spPr bwMode="auto">
          <a:xfrm>
            <a:off x="5530623" y="3419345"/>
            <a:ext cx="0" cy="576263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dirty="0">
              <a:highlight>
                <a:srgbClr val="000080"/>
              </a:highlight>
            </a:endParaRPr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EFF61350-0C25-433B-AEBB-F765709F3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7985" y="3995608"/>
            <a:ext cx="1581150" cy="1657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34" tIns="45717" rIns="91434" bIns="45717"/>
          <a:lstStyle/>
          <a:p>
            <a:pPr algn="ctr" eaLnBrk="1" hangingPunct="1">
              <a:spcBef>
                <a:spcPct val="0"/>
              </a:spcBef>
            </a:pPr>
            <a:endParaRPr kumimoji="0" lang="en-US" altLang="ja-JP" sz="700" b="1" dirty="0">
              <a:solidFill>
                <a:srgbClr val="002060"/>
              </a:solidFill>
              <a:latin typeface="Calibri" pitchFamily="34" charset="0"/>
              <a:ea typeface="ＭＳ Ｐゴシック" charset="-128"/>
            </a:endParaRPr>
          </a:p>
          <a:p>
            <a:pPr algn="ctr" eaLnBrk="1" hangingPunct="1">
              <a:spcBef>
                <a:spcPct val="0"/>
              </a:spcBef>
            </a:pPr>
            <a:r>
              <a:rPr kumimoji="0" lang="cs-CZ" altLang="ja-JP" sz="1400" b="1">
                <a:solidFill>
                  <a:srgbClr val="002060"/>
                </a:solidFill>
                <a:latin typeface="Calibri" pitchFamily="34" charset="0"/>
              </a:rPr>
              <a:t>DAIDO</a:t>
            </a:r>
            <a:r>
              <a:rPr kumimoji="0" lang="ja-JP" altLang="en-US" sz="1400" b="1" dirty="0">
                <a:solidFill>
                  <a:srgbClr val="002060"/>
                </a:solidFill>
                <a:latin typeface="Calibri" pitchFamily="34" charset="0"/>
                <a:ea typeface="ＭＳ Ｐゴシック" charset="-128"/>
              </a:rPr>
              <a:t> </a:t>
            </a:r>
            <a:r>
              <a:rPr kumimoji="0" lang="en-US" altLang="ja-JP" sz="1400" b="1" dirty="0">
                <a:solidFill>
                  <a:srgbClr val="002060"/>
                </a:solidFill>
                <a:latin typeface="Calibri" pitchFamily="34" charset="0"/>
                <a:ea typeface="ＭＳ Ｐゴシック" charset="-128"/>
              </a:rPr>
              <a:t>INDUSTRIAL</a:t>
            </a:r>
          </a:p>
          <a:p>
            <a:pPr algn="ctr" eaLnBrk="1" hangingPunct="1">
              <a:spcBef>
                <a:spcPct val="0"/>
              </a:spcBef>
            </a:pPr>
            <a:r>
              <a:rPr kumimoji="0" lang="en-US" altLang="ja-JP" sz="1400" b="1" dirty="0">
                <a:solidFill>
                  <a:srgbClr val="002060"/>
                </a:solidFill>
                <a:latin typeface="Calibri" pitchFamily="34" charset="0"/>
                <a:ea typeface="ＭＳ Ｐゴシック" charset="-128"/>
              </a:rPr>
              <a:t>BEARINGS EUROPE</a:t>
            </a:r>
          </a:p>
          <a:p>
            <a:pPr algn="ctr" eaLnBrk="1" hangingPunct="1">
              <a:spcBef>
                <a:spcPct val="0"/>
              </a:spcBef>
            </a:pPr>
            <a:r>
              <a:rPr kumimoji="0" lang="cs-CZ" altLang="ja-JP" sz="1600" b="1">
                <a:solidFill>
                  <a:srgbClr val="002060"/>
                </a:solidFill>
                <a:latin typeface="Calibri" pitchFamily="34" charset="0"/>
              </a:rPr>
              <a:t>(D</a:t>
            </a:r>
            <a:r>
              <a:rPr kumimoji="0" lang="en-US" altLang="ja-JP" sz="1600" b="1" dirty="0">
                <a:solidFill>
                  <a:srgbClr val="002060"/>
                </a:solidFill>
                <a:latin typeface="Calibri" pitchFamily="34" charset="0"/>
                <a:ea typeface="ＭＳ Ｐゴシック" charset="-128"/>
              </a:rPr>
              <a:t>IBE</a:t>
            </a:r>
            <a:r>
              <a:rPr kumimoji="0" lang="cs-CZ" altLang="ja-JP" sz="1600" b="1">
                <a:solidFill>
                  <a:srgbClr val="002060"/>
                </a:solidFill>
                <a:latin typeface="Calibri" pitchFamily="34" charset="0"/>
              </a:rPr>
              <a:t>)</a:t>
            </a:r>
          </a:p>
        </p:txBody>
      </p:sp>
      <p:pic>
        <p:nvPicPr>
          <p:cNvPr id="24" name="Obrázek 22" descr="250px-Flag_of_the_United_Kingdom_svg.png">
            <a:extLst>
              <a:ext uri="{FF2B5EF4-FFF2-40B4-BE49-F238E27FC236}">
                <a16:creationId xmlns:a16="http://schemas.microsoft.com/office/drawing/2014/main" id="{FAEF7651-3637-4C99-B57F-8A02D31158F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0748" y="4943345"/>
            <a:ext cx="595312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18">
            <a:extLst>
              <a:ext uri="{FF2B5EF4-FFF2-40B4-BE49-F238E27FC236}">
                <a16:creationId xmlns:a16="http://schemas.microsoft.com/office/drawing/2014/main" id="{C068EE6F-AA58-49FB-AD8A-623A4DA81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2048" y="5735508"/>
            <a:ext cx="2087562" cy="8810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91434" tIns="45717" rIns="91434" bIns="45717" anchor="ctr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en-US" altLang="ja-JP" sz="1400" b="1" dirty="0">
                <a:solidFill>
                  <a:srgbClr val="002060"/>
                </a:solidFill>
              </a:rPr>
              <a:t>   Engine Bearings</a:t>
            </a:r>
          </a:p>
          <a:p>
            <a:pPr algn="ctr" eaLnBrk="1" hangingPunct="1">
              <a:spcBef>
                <a:spcPct val="50000"/>
              </a:spcBef>
            </a:pPr>
            <a:r>
              <a:rPr kumimoji="0" lang="ja-JP" altLang="en-US" sz="1400" b="1" dirty="0">
                <a:solidFill>
                  <a:srgbClr val="002060"/>
                </a:solidFill>
              </a:rPr>
              <a:t>＆</a:t>
            </a:r>
            <a:r>
              <a:rPr kumimoji="0" lang="en-US" altLang="ja-JP" sz="1400" b="1" dirty="0">
                <a:solidFill>
                  <a:srgbClr val="002060"/>
                </a:solidFill>
              </a:rPr>
              <a:t>Bimetal</a:t>
            </a:r>
            <a:endParaRPr kumimoji="0" lang="en-US" altLang="ja-JP" sz="1100" b="1" dirty="0">
              <a:solidFill>
                <a:srgbClr val="002060"/>
              </a:solidFill>
              <a:latin typeface="ＭＳ Ｐゴシック" charset="-128"/>
              <a:ea typeface="ＭＳ Ｐゴシック" charset="-128"/>
            </a:endParaRPr>
          </a:p>
        </p:txBody>
      </p:sp>
      <p:sp>
        <p:nvSpPr>
          <p:cNvPr id="26" name="Line 8">
            <a:extLst>
              <a:ext uri="{FF2B5EF4-FFF2-40B4-BE49-F238E27FC236}">
                <a16:creationId xmlns:a16="http://schemas.microsoft.com/office/drawing/2014/main" id="{8B1930FD-047C-4E4C-959B-E82F950FFBA4}"/>
              </a:ext>
            </a:extLst>
          </p:cNvPr>
          <p:cNvSpPr>
            <a:spLocks noChangeShapeType="1"/>
          </p:cNvSpPr>
          <p:nvPr/>
        </p:nvSpPr>
        <p:spPr bwMode="auto">
          <a:xfrm>
            <a:off x="7816623" y="3419345"/>
            <a:ext cx="0" cy="576263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dirty="0">
              <a:highlight>
                <a:srgbClr val="000080"/>
              </a:highlight>
            </a:endParaRPr>
          </a:p>
        </p:txBody>
      </p:sp>
      <p:sp>
        <p:nvSpPr>
          <p:cNvPr id="27" name="Rectangle 11">
            <a:extLst>
              <a:ext uri="{FF2B5EF4-FFF2-40B4-BE49-F238E27FC236}">
                <a16:creationId xmlns:a16="http://schemas.microsoft.com/office/drawing/2014/main" id="{9A360E5F-C2B7-4CD0-9378-8AA8D6BBF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3985" y="3995608"/>
            <a:ext cx="1581150" cy="1657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34" tIns="45717" rIns="91434" bIns="45717"/>
          <a:lstStyle/>
          <a:p>
            <a:pPr algn="ctr" eaLnBrk="1" hangingPunct="1">
              <a:spcBef>
                <a:spcPct val="0"/>
              </a:spcBef>
            </a:pPr>
            <a:r>
              <a:rPr kumimoji="0" lang="cs-CZ" altLang="ja-JP" sz="1800" b="1">
                <a:solidFill>
                  <a:srgbClr val="002060"/>
                </a:solidFill>
                <a:latin typeface="Calibri" pitchFamily="34" charset="0"/>
              </a:rPr>
              <a:t>DAIDO METAL</a:t>
            </a:r>
            <a:endParaRPr kumimoji="0" lang="en-US" altLang="ja-JP" sz="1800" b="1" dirty="0">
              <a:solidFill>
                <a:srgbClr val="002060"/>
              </a:solidFill>
              <a:latin typeface="Calibri" pitchFamily="34" charset="0"/>
              <a:ea typeface="ＭＳ Ｐゴシック" charset="-128"/>
            </a:endParaRPr>
          </a:p>
          <a:p>
            <a:pPr algn="ctr" eaLnBrk="1" hangingPunct="1">
              <a:spcBef>
                <a:spcPct val="0"/>
              </a:spcBef>
            </a:pPr>
            <a:r>
              <a:rPr kumimoji="0" lang="en-US" altLang="ja-JP" sz="1800" b="1" dirty="0">
                <a:solidFill>
                  <a:srgbClr val="002060"/>
                </a:solidFill>
                <a:latin typeface="Calibri" pitchFamily="34" charset="0"/>
                <a:ea typeface="ＭＳ Ｐゴシック" charset="-128"/>
              </a:rPr>
              <a:t>RUSSIA</a:t>
            </a:r>
            <a:endParaRPr kumimoji="0" lang="cs-CZ" altLang="ja-JP" sz="1800" b="1">
              <a:solidFill>
                <a:srgbClr val="002060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kumimoji="0" lang="cs-CZ" altLang="ja-JP" sz="1600" b="1">
                <a:solidFill>
                  <a:srgbClr val="002060"/>
                </a:solidFill>
                <a:latin typeface="Calibri" pitchFamily="34" charset="0"/>
              </a:rPr>
              <a:t>(DM</a:t>
            </a:r>
            <a:r>
              <a:rPr kumimoji="0" lang="en-US" altLang="ja-JP" sz="1600" b="1" dirty="0">
                <a:solidFill>
                  <a:srgbClr val="002060"/>
                </a:solidFill>
                <a:latin typeface="Calibri" pitchFamily="34" charset="0"/>
                <a:ea typeface="ＭＳ Ｐゴシック" charset="-128"/>
              </a:rPr>
              <a:t>R</a:t>
            </a:r>
            <a:r>
              <a:rPr kumimoji="0" lang="cs-CZ" altLang="ja-JP" sz="1600" b="1">
                <a:solidFill>
                  <a:srgbClr val="002060"/>
                </a:solidFill>
                <a:latin typeface="Calibri" pitchFamily="34" charset="0"/>
              </a:rPr>
              <a:t>)</a:t>
            </a:r>
          </a:p>
        </p:txBody>
      </p:sp>
      <p:pic>
        <p:nvPicPr>
          <p:cNvPr id="28" name="Picture 36">
            <a:extLst>
              <a:ext uri="{FF2B5EF4-FFF2-40B4-BE49-F238E27FC236}">
                <a16:creationId xmlns:a16="http://schemas.microsoft.com/office/drawing/2014/main" id="{57FB7F7B-8F6F-4E3A-A633-2782BE166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5635" y="4916358"/>
            <a:ext cx="5540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3DEFB1-4E1E-4F3A-BD58-A91E8CC2111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7283" y="40519"/>
            <a:ext cx="3744717" cy="3457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548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BEDC868-AD07-4786-B222-6BACCC26D912}"/>
              </a:ext>
            </a:extLst>
          </p:cNvPr>
          <p:cNvGrpSpPr/>
          <p:nvPr/>
        </p:nvGrpSpPr>
        <p:grpSpPr>
          <a:xfrm>
            <a:off x="1202481" y="3789262"/>
            <a:ext cx="4114800" cy="3090862"/>
            <a:chOff x="7885761" y="3632200"/>
            <a:chExt cx="4114800" cy="309086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3" name="Picture 4" descr="http://www.routard.com/images_contenu/communaute/photos/publi/034/pt33188.jpg">
              <a:extLst>
                <a:ext uri="{FF2B5EF4-FFF2-40B4-BE49-F238E27FC236}">
                  <a16:creationId xmlns:a16="http://schemas.microsoft.com/office/drawing/2014/main" id="{5F6B10A9-9E60-45D1-84C1-352496B18B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5761" y="3632200"/>
              <a:ext cx="4114800" cy="3090862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953E57B-3577-4D9A-9E43-74A9B9D2ADB2}"/>
                </a:ext>
              </a:extLst>
            </p:cNvPr>
            <p:cNvSpPr txBox="1"/>
            <p:nvPr/>
          </p:nvSpPr>
          <p:spPr>
            <a:xfrm>
              <a:off x="7885761" y="3632200"/>
              <a:ext cx="933450" cy="4064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txBody>
            <a:bodyPr wrap="none"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kumimoji="0" lang="en-GB" altLang="ja-JP" sz="1000" dirty="0">
                  <a:latin typeface="Tahoma" pitchFamily="34" charset="0"/>
                  <a:ea typeface="ＭＳ Ｐゴシック" charset="-128"/>
                </a:rPr>
                <a:t>KOTOR City</a:t>
              </a:r>
            </a:p>
            <a:p>
              <a:pPr algn="ctr" eaLnBrk="1" hangingPunct="1"/>
              <a:r>
                <a:rPr kumimoji="0" lang="en-GB" altLang="ja-JP" sz="1000" dirty="0">
                  <a:latin typeface="Tahoma" pitchFamily="34" charset="0"/>
                  <a:ea typeface="ＭＳ Ｐゴシック" charset="-128"/>
                </a:rPr>
                <a:t>(Old Town)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FEE0058-932D-44F6-99B0-DEAF2EE2D835}"/>
              </a:ext>
            </a:extLst>
          </p:cNvPr>
          <p:cNvGrpSpPr/>
          <p:nvPr/>
        </p:nvGrpSpPr>
        <p:grpSpPr>
          <a:xfrm>
            <a:off x="3981416" y="426576"/>
            <a:ext cx="3871116" cy="3268458"/>
            <a:chOff x="4432559" y="296273"/>
            <a:chExt cx="3871116" cy="326845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A6CC57C-90F8-4DBE-B63C-9B717EB24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2559" y="296273"/>
              <a:ext cx="3819008" cy="326845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071249F8-92AD-4ED9-92D7-F627CCB0E0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62449" y="1836882"/>
              <a:ext cx="546339" cy="25391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262626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kumimoji="0" lang="en-GB" altLang="ja-JP" sz="1050" b="1" dirty="0" err="1">
                  <a:ea typeface="ＭＳ Ｐゴシック" charset="-128"/>
                </a:rPr>
                <a:t>Tivat</a:t>
              </a:r>
              <a:endParaRPr lang="en-GB" altLang="ja-JP" sz="1050" b="1" baseline="30000" dirty="0">
                <a:ea typeface="ＭＳ Ｐゴシック" charset="-128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62F0717-63CE-42EF-89F7-80C32BF40380}"/>
                </a:ext>
              </a:extLst>
            </p:cNvPr>
            <p:cNvGrpSpPr/>
            <p:nvPr/>
          </p:nvGrpSpPr>
          <p:grpSpPr>
            <a:xfrm>
              <a:off x="7275513" y="2747158"/>
              <a:ext cx="1028162" cy="687407"/>
              <a:chOff x="10575883" y="4223784"/>
              <a:chExt cx="1028162" cy="687407"/>
            </a:xfrm>
          </p:grpSpPr>
          <p:sp>
            <p:nvSpPr>
              <p:cNvPr id="12" name="Rounded Rectangular Callout 37">
                <a:extLst>
                  <a:ext uri="{FF2B5EF4-FFF2-40B4-BE49-F238E27FC236}">
                    <a16:creationId xmlns:a16="http://schemas.microsoft.com/office/drawing/2014/main" id="{BC8EE45F-8141-4B84-8F50-85AEFF7E91D8}"/>
                  </a:ext>
                </a:extLst>
              </p:cNvPr>
              <p:cNvSpPr/>
              <p:nvPr/>
            </p:nvSpPr>
            <p:spPr>
              <a:xfrm>
                <a:off x="10575883" y="4223784"/>
                <a:ext cx="1028162" cy="687407"/>
              </a:xfrm>
              <a:prstGeom prst="wedgeRoundRectCallout">
                <a:avLst>
                  <a:gd name="adj1" fmla="val -13780"/>
                  <a:gd name="adj2" fmla="val -133392"/>
                  <a:gd name="adj3" fmla="val 16667"/>
                </a:avLst>
              </a:prstGeom>
              <a:solidFill>
                <a:schemeClr val="bg1"/>
              </a:solidFill>
              <a:ln w="38100">
                <a:solidFill>
                  <a:srgbClr val="0000CC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GB" dirty="0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103F2E8-B22E-4B5A-9C50-E5469AD4DE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935259" y="4255496"/>
                <a:ext cx="324763" cy="371061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D0F3AF2-6486-4767-8810-5F4E9127F3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29462" y="4675784"/>
                <a:ext cx="901816" cy="21239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470DFAB-56AB-452F-8DA0-8114BA33B6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6727" y="845629"/>
            <a:ext cx="3819008" cy="2431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60" name="Picture 12" descr="Montenegro location map">
            <a:extLst>
              <a:ext uri="{FF2B5EF4-FFF2-40B4-BE49-F238E27FC236}">
                <a16:creationId xmlns:a16="http://schemas.microsoft.com/office/drawing/2014/main" id="{B69EF751-74A4-4AB7-B657-8892FE9C92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5792" y="839118"/>
            <a:ext cx="3186759" cy="20383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elated image">
            <a:extLst>
              <a:ext uri="{FF2B5EF4-FFF2-40B4-BE49-F238E27FC236}">
                <a16:creationId xmlns:a16="http://schemas.microsoft.com/office/drawing/2014/main" id="{339967C3-E681-4AE8-942B-2B7BBAAC9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9638" y="3854568"/>
            <a:ext cx="5351325" cy="30034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118359C-AA24-4F1F-AC42-439A51C5BAD1}"/>
              </a:ext>
            </a:extLst>
          </p:cNvPr>
          <p:cNvSpPr txBox="1"/>
          <p:nvPr/>
        </p:nvSpPr>
        <p:spPr>
          <a:xfrm>
            <a:off x="5589638" y="3848733"/>
            <a:ext cx="1199367" cy="400110"/>
          </a:xfrm>
          <a:prstGeom prst="rect">
            <a:avLst/>
          </a:prstGeom>
          <a:solidFill>
            <a:srgbClr val="00B0F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none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kumimoji="0" lang="en-GB" altLang="ja-JP" sz="1000" dirty="0">
                <a:latin typeface="Tahoma" pitchFamily="34" charset="0"/>
                <a:ea typeface="ＭＳ Ｐゴシック" charset="-128"/>
              </a:rPr>
              <a:t>TIVAT</a:t>
            </a:r>
            <a:endParaRPr lang="en-GB" altLang="ja-JP" sz="1000" dirty="0">
              <a:latin typeface="Tahoma" pitchFamily="34" charset="0"/>
              <a:ea typeface="ＭＳ Ｐゴシック" charset="-128"/>
            </a:endParaRPr>
          </a:p>
          <a:p>
            <a:pPr algn="ctr" eaLnBrk="1" hangingPunct="1"/>
            <a:r>
              <a:rPr kumimoji="0" lang="en-GB" altLang="ja-JP" sz="1000" dirty="0">
                <a:latin typeface="Tahoma" pitchFamily="34" charset="0"/>
                <a:ea typeface="ＭＳ Ｐゴシック" charset="-128"/>
              </a:rPr>
              <a:t>Porto Montenegro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AEB2102-9E69-41B5-A05E-CF78B909D64B}"/>
              </a:ext>
            </a:extLst>
          </p:cNvPr>
          <p:cNvSpPr/>
          <p:nvPr/>
        </p:nvSpPr>
        <p:spPr>
          <a:xfrm>
            <a:off x="0" y="0"/>
            <a:ext cx="4724170" cy="4719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Impact" panose="020B0806030902050204" pitchFamily="34" charset="0"/>
              </a:rPr>
              <a:t>Our location</a:t>
            </a:r>
            <a:endParaRPr lang="sr-Latn-ME" sz="36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38" name="Text Box 5">
            <a:extLst>
              <a:ext uri="{FF2B5EF4-FFF2-40B4-BE49-F238E27FC236}">
                <a16:creationId xmlns:a16="http://schemas.microsoft.com/office/drawing/2014/main" id="{5237691C-0CCA-4500-8A78-BBBCD5C95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7407" y="1112619"/>
            <a:ext cx="546339" cy="253916"/>
          </a:xfrm>
          <a:prstGeom prst="rect">
            <a:avLst/>
          </a:prstGeom>
          <a:solidFill>
            <a:srgbClr val="FFFF00"/>
          </a:solidFill>
          <a:ln w="9525">
            <a:solidFill>
              <a:srgbClr val="26262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0" lang="en-GB" altLang="ja-JP" sz="1050" b="1" dirty="0">
                <a:ea typeface="ＭＳ Ｐゴシック" charset="-128"/>
              </a:rPr>
              <a:t>Kotor</a:t>
            </a:r>
            <a:endParaRPr lang="en-GB" altLang="ja-JP" sz="1050" b="1" baseline="3000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6209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BC94F65-781B-4DBB-9D78-2848C950A09A}"/>
              </a:ext>
            </a:extLst>
          </p:cNvPr>
          <p:cNvGrpSpPr/>
          <p:nvPr/>
        </p:nvGrpSpPr>
        <p:grpSpPr>
          <a:xfrm>
            <a:off x="464443" y="1002603"/>
            <a:ext cx="5310909" cy="2713703"/>
            <a:chOff x="0" y="829709"/>
            <a:chExt cx="5310909" cy="2713703"/>
          </a:xfrm>
        </p:grpSpPr>
        <p:pic>
          <p:nvPicPr>
            <p:cNvPr id="5" name="Picture 4" descr="A close up of a device&#10;&#10;Description automatically generated">
              <a:extLst>
                <a:ext uri="{FF2B5EF4-FFF2-40B4-BE49-F238E27FC236}">
                  <a16:creationId xmlns:a16="http://schemas.microsoft.com/office/drawing/2014/main" id="{41A56424-B4C1-4173-A88A-4D253D809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29709"/>
              <a:ext cx="2713703" cy="2713703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57B09201-160D-4808-92AC-C392DF4746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3703" y="1513200"/>
              <a:ext cx="2597206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kumimoji="0" lang="en-GB" altLang="ja-JP" sz="2400" dirty="0">
                  <a:solidFill>
                    <a:srgbClr val="002060"/>
                  </a:solidFill>
                  <a:latin typeface="Impact" panose="020B0806030902050204" pitchFamily="34" charset="0"/>
                  <a:ea typeface="ＭＳ Ｐゴシック" charset="-128"/>
                </a:rPr>
                <a:t>Land         70,000 </a:t>
              </a:r>
              <a:r>
                <a:rPr lang="en-GB" altLang="ja-JP" sz="2400" dirty="0">
                  <a:solidFill>
                    <a:srgbClr val="002060"/>
                  </a:solidFill>
                  <a:latin typeface="Impact" panose="020B0806030902050204" pitchFamily="34" charset="0"/>
                  <a:ea typeface="ＭＳ Ｐゴシック" charset="-128"/>
                </a:rPr>
                <a:t> m</a:t>
              </a:r>
              <a:r>
                <a:rPr lang="en-GB" altLang="ja-JP" sz="2400" baseline="30000" dirty="0">
                  <a:solidFill>
                    <a:srgbClr val="002060"/>
                  </a:solidFill>
                  <a:latin typeface="Impact" panose="020B0806030902050204" pitchFamily="34" charset="0"/>
                  <a:ea typeface="ＭＳ Ｐゴシック" charset="-128"/>
                </a:rPr>
                <a:t>2</a:t>
              </a:r>
              <a:endParaRPr kumimoji="0" lang="en-GB" altLang="ja-JP" sz="2400" dirty="0">
                <a:solidFill>
                  <a:srgbClr val="002060"/>
                </a:solidFill>
                <a:latin typeface="Impact" panose="020B0806030902050204" pitchFamily="34" charset="0"/>
                <a:ea typeface="ＭＳ Ｐゴシック" charset="-128"/>
              </a:endParaRPr>
            </a:p>
            <a:p>
              <a:pPr eaLnBrk="1" hangingPunct="1"/>
              <a:r>
                <a:rPr lang="en-GB" altLang="ja-JP" sz="2400" dirty="0">
                  <a:solidFill>
                    <a:srgbClr val="002060"/>
                  </a:solidFill>
                  <a:latin typeface="Impact" panose="020B0806030902050204" pitchFamily="34" charset="0"/>
                  <a:ea typeface="ＭＳ Ｐゴシック" charset="-128"/>
                </a:rPr>
                <a:t>Factory  11.500 m</a:t>
              </a:r>
              <a:r>
                <a:rPr lang="en-GB" altLang="ja-JP" sz="2400" baseline="30000" dirty="0">
                  <a:solidFill>
                    <a:srgbClr val="002060"/>
                  </a:solidFill>
                  <a:latin typeface="Impact" panose="020B0806030902050204" pitchFamily="34" charset="0"/>
                  <a:ea typeface="ＭＳ Ｐゴシック" charset="-128"/>
                </a:rPr>
                <a:t>2</a:t>
              </a:r>
            </a:p>
            <a:p>
              <a:pPr eaLnBrk="1" hangingPunct="1"/>
              <a:r>
                <a:rPr lang="en-GB" altLang="ja-JP" sz="2400" dirty="0">
                  <a:solidFill>
                    <a:srgbClr val="002060"/>
                  </a:solidFill>
                  <a:latin typeface="Impact" panose="020B0806030902050204" pitchFamily="34" charset="0"/>
                  <a:ea typeface="ＭＳ Ｐゴシック" charset="-128"/>
                </a:rPr>
                <a:t>Offices     2.500 m</a:t>
              </a:r>
              <a:r>
                <a:rPr lang="en-GB" altLang="ja-JP" sz="2400" baseline="30000" dirty="0">
                  <a:solidFill>
                    <a:srgbClr val="002060"/>
                  </a:solidFill>
                  <a:latin typeface="Impact" panose="020B0806030902050204" pitchFamily="34" charset="0"/>
                  <a:ea typeface="ＭＳ Ｐゴシック" charset="-128"/>
                </a:rPr>
                <a:t>2</a:t>
              </a:r>
            </a:p>
          </p:txBody>
        </p:sp>
      </p:grpSp>
      <p:sp>
        <p:nvSpPr>
          <p:cNvPr id="19" name="Text Box 5">
            <a:extLst>
              <a:ext uri="{FF2B5EF4-FFF2-40B4-BE49-F238E27FC236}">
                <a16:creationId xmlns:a16="http://schemas.microsoft.com/office/drawing/2014/main" id="{FD5521F9-3563-4772-8A6D-3F3ACD506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0168" y="2935380"/>
            <a:ext cx="28498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kumimoji="0" lang="en-GB" altLang="ja-JP" sz="2400" dirty="0">
                <a:solidFill>
                  <a:srgbClr val="002060"/>
                </a:solidFill>
                <a:latin typeface="Impact" panose="020B0806030902050204" pitchFamily="34" charset="0"/>
                <a:ea typeface="ＭＳ Ｐゴシック" charset="-128"/>
              </a:rPr>
              <a:t>Shares distribution</a:t>
            </a:r>
            <a:endParaRPr lang="en-GB" altLang="ja-JP" sz="2400" baseline="30000" dirty="0">
              <a:solidFill>
                <a:srgbClr val="002060"/>
              </a:solidFill>
              <a:latin typeface="Impact" panose="020B0806030902050204" pitchFamily="34" charset="0"/>
              <a:ea typeface="ＭＳ Ｐゴシック" charset="-12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C84458-98D0-4C72-90E7-43793B8BAC91}"/>
              </a:ext>
            </a:extLst>
          </p:cNvPr>
          <p:cNvSpPr/>
          <p:nvPr/>
        </p:nvSpPr>
        <p:spPr>
          <a:xfrm>
            <a:off x="0" y="0"/>
            <a:ext cx="4724170" cy="4719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Impact" panose="020B0806030902050204" pitchFamily="34" charset="0"/>
              </a:rPr>
              <a:t>About us</a:t>
            </a:r>
            <a:endParaRPr lang="sr-Latn-ME" sz="36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9D5475A-0C24-4732-9D92-91CD8576DD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4486928"/>
              </p:ext>
            </p:extLst>
          </p:nvPr>
        </p:nvGraphicFramePr>
        <p:xfrm>
          <a:off x="6690163" y="344130"/>
          <a:ext cx="5037394" cy="2535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5" name="Group 34">
            <a:extLst>
              <a:ext uri="{FF2B5EF4-FFF2-40B4-BE49-F238E27FC236}">
                <a16:creationId xmlns:a16="http://schemas.microsoft.com/office/drawing/2014/main" id="{B157A66C-8AB9-4349-B562-BCE41DBFCB80}"/>
              </a:ext>
            </a:extLst>
          </p:cNvPr>
          <p:cNvGrpSpPr/>
          <p:nvPr/>
        </p:nvGrpSpPr>
        <p:grpSpPr>
          <a:xfrm>
            <a:off x="1178792" y="4594345"/>
            <a:ext cx="9511703" cy="2053668"/>
            <a:chOff x="809337" y="4575872"/>
            <a:chExt cx="9511703" cy="205366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0543924-119C-419E-A5C8-C8972B4BF0D9}"/>
                </a:ext>
              </a:extLst>
            </p:cNvPr>
            <p:cNvGrpSpPr/>
            <p:nvPr/>
          </p:nvGrpSpPr>
          <p:grpSpPr>
            <a:xfrm>
              <a:off x="809337" y="4575872"/>
              <a:ext cx="2857500" cy="2053668"/>
              <a:chOff x="8236360" y="1495997"/>
              <a:chExt cx="2857500" cy="205366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46C7D17-26EB-48EF-95D4-C04D9323D4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36360" y="1495997"/>
                <a:ext cx="2857500" cy="1381125"/>
              </a:xfrm>
              <a:prstGeom prst="rect">
                <a:avLst/>
              </a:prstGeom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</p:pic>
          <p:sp>
            <p:nvSpPr>
              <p:cNvPr id="15" name="Text Box 5">
                <a:extLst>
                  <a:ext uri="{FF2B5EF4-FFF2-40B4-BE49-F238E27FC236}">
                    <a16:creationId xmlns:a16="http://schemas.microsoft.com/office/drawing/2014/main" id="{29FBF701-2922-4747-834C-5497D92C69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96654" y="3088000"/>
                <a:ext cx="2597206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kumimoji="0" lang="en-GB" altLang="ja-JP" sz="2400" dirty="0">
                    <a:solidFill>
                      <a:srgbClr val="002060"/>
                    </a:solidFill>
                    <a:latin typeface="Impact" panose="020B0806030902050204" pitchFamily="34" charset="0"/>
                    <a:ea typeface="ＭＳ Ｐゴシック" charset="-128"/>
                  </a:rPr>
                  <a:t>1</a:t>
                </a:r>
                <a:r>
                  <a:rPr kumimoji="0" lang="en-US" altLang="ja-JP" sz="2400" dirty="0">
                    <a:solidFill>
                      <a:srgbClr val="002060"/>
                    </a:solidFill>
                    <a:latin typeface="Impact" panose="020B0806030902050204" pitchFamily="34" charset="0"/>
                    <a:ea typeface="ＭＳ Ｐゴシック" charset="-128"/>
                  </a:rPr>
                  <a:t>47</a:t>
                </a:r>
                <a:r>
                  <a:rPr kumimoji="0" lang="en-GB" altLang="ja-JP" sz="2400" dirty="0">
                    <a:solidFill>
                      <a:srgbClr val="002060"/>
                    </a:solidFill>
                    <a:latin typeface="Impact" panose="020B0806030902050204" pitchFamily="34" charset="0"/>
                    <a:ea typeface="ＭＳ Ｐゴシック" charset="-128"/>
                  </a:rPr>
                  <a:t>employees</a:t>
                </a:r>
                <a:endParaRPr lang="en-GB" altLang="ja-JP" sz="2400" baseline="30000" dirty="0">
                  <a:solidFill>
                    <a:srgbClr val="002060"/>
                  </a:solidFill>
                  <a:latin typeface="Impact" panose="020B0806030902050204" pitchFamily="34" charset="0"/>
                  <a:ea typeface="ＭＳ Ｐゴシック" charset="-128"/>
                </a:endParaRPr>
              </a:p>
            </p:txBody>
          </p:sp>
        </p:grpSp>
        <p:sp>
          <p:nvSpPr>
            <p:cNvPr id="17" name="Text Box 5">
              <a:extLst>
                <a:ext uri="{FF2B5EF4-FFF2-40B4-BE49-F238E27FC236}">
                  <a16:creationId xmlns:a16="http://schemas.microsoft.com/office/drawing/2014/main" id="{DF2905A9-299E-4EB2-B0C5-9782BD6235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8354" y="4575872"/>
              <a:ext cx="259720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kumimoji="0" lang="en-GB" altLang="ja-JP" sz="2400" dirty="0">
                  <a:solidFill>
                    <a:srgbClr val="FF0066"/>
                  </a:solidFill>
                  <a:latin typeface="Impact" panose="020B0806030902050204" pitchFamily="34" charset="0"/>
                  <a:ea typeface="ＭＳ Ｐゴシック" charset="-128"/>
                </a:rPr>
                <a:t>Administration 7%</a:t>
              </a:r>
              <a:endParaRPr lang="en-GB" altLang="ja-JP" sz="2400" baseline="30000" dirty="0">
                <a:solidFill>
                  <a:srgbClr val="FF0066"/>
                </a:solidFill>
                <a:latin typeface="Impact" panose="020B0806030902050204" pitchFamily="34" charset="0"/>
                <a:ea typeface="ＭＳ Ｐゴシック" charset="-128"/>
              </a:endParaRPr>
            </a:p>
          </p:txBody>
        </p:sp>
        <p:sp>
          <p:nvSpPr>
            <p:cNvPr id="20" name="Text Box 5">
              <a:extLst>
                <a:ext uri="{FF2B5EF4-FFF2-40B4-BE49-F238E27FC236}">
                  <a16:creationId xmlns:a16="http://schemas.microsoft.com/office/drawing/2014/main" id="{A58B39FF-85BE-40B7-9B23-6431A4D68B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8354" y="5495332"/>
              <a:ext cx="27108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kumimoji="0" lang="en-GB" altLang="ja-JP" sz="2400" dirty="0">
                  <a:solidFill>
                    <a:srgbClr val="7030A0"/>
                  </a:solidFill>
                  <a:latin typeface="Impact" panose="020B0806030902050204" pitchFamily="34" charset="0"/>
                  <a:ea typeface="ＭＳ Ｐゴシック" charset="-128"/>
                </a:rPr>
                <a:t>Manufacturing 93%</a:t>
              </a:r>
              <a:endParaRPr lang="en-GB" altLang="ja-JP" sz="2400" baseline="30000" dirty="0">
                <a:solidFill>
                  <a:srgbClr val="7030A0"/>
                </a:solidFill>
                <a:latin typeface="Impact" panose="020B0806030902050204" pitchFamily="34" charset="0"/>
                <a:ea typeface="ＭＳ Ｐゴシック" charset="-128"/>
              </a:endParaRPr>
            </a:p>
          </p:txBody>
        </p:sp>
        <p:sp>
          <p:nvSpPr>
            <p:cNvPr id="22" name="Text Box 5">
              <a:extLst>
                <a:ext uri="{FF2B5EF4-FFF2-40B4-BE49-F238E27FC236}">
                  <a16:creationId xmlns:a16="http://schemas.microsoft.com/office/drawing/2014/main" id="{C6606636-0DE4-418A-B7C7-C1EA1DF330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0168" y="5264499"/>
              <a:ext cx="27108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kumimoji="0" lang="en-GB" altLang="ja-JP" sz="2400" dirty="0">
                  <a:solidFill>
                    <a:schemeClr val="accent2"/>
                  </a:solidFill>
                  <a:latin typeface="Impact" panose="020B0806030902050204" pitchFamily="34" charset="0"/>
                  <a:ea typeface="ＭＳ Ｐゴシック" charset="-128"/>
                </a:rPr>
                <a:t>Direct 75%</a:t>
              </a:r>
              <a:endParaRPr lang="en-GB" altLang="ja-JP" sz="2400" baseline="30000" dirty="0">
                <a:solidFill>
                  <a:schemeClr val="accent2"/>
                </a:solidFill>
                <a:latin typeface="Impact" panose="020B0806030902050204" pitchFamily="34" charset="0"/>
                <a:ea typeface="ＭＳ Ｐゴシック" charset="-128"/>
              </a:endParaRPr>
            </a:p>
          </p:txBody>
        </p:sp>
        <p:sp>
          <p:nvSpPr>
            <p:cNvPr id="23" name="Text Box 5">
              <a:extLst>
                <a:ext uri="{FF2B5EF4-FFF2-40B4-BE49-F238E27FC236}">
                  <a16:creationId xmlns:a16="http://schemas.microsoft.com/office/drawing/2014/main" id="{140B2780-11A3-47FD-9260-4F115E44C1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0168" y="5782378"/>
              <a:ext cx="27108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kumimoji="0" lang="en-GB" altLang="ja-JP" sz="2400" dirty="0">
                  <a:solidFill>
                    <a:srgbClr val="000099"/>
                  </a:solidFill>
                  <a:latin typeface="Impact" panose="020B0806030902050204" pitchFamily="34" charset="0"/>
                  <a:ea typeface="ＭＳ Ｐゴシック" charset="-128"/>
                </a:rPr>
                <a:t>Indirect 25%</a:t>
              </a:r>
              <a:endParaRPr lang="en-GB" altLang="ja-JP" sz="2400" baseline="30000" dirty="0">
                <a:solidFill>
                  <a:srgbClr val="000099"/>
                </a:solidFill>
                <a:latin typeface="Impact" panose="020B0806030902050204" pitchFamily="34" charset="0"/>
                <a:ea typeface="ＭＳ Ｐゴシック" charset="-128"/>
              </a:endParaRPr>
            </a:p>
          </p:txBody>
        </p:sp>
        <p:cxnSp>
          <p:nvCxnSpPr>
            <p:cNvPr id="7" name="Connector: Elbow 6">
              <a:extLst>
                <a:ext uri="{FF2B5EF4-FFF2-40B4-BE49-F238E27FC236}">
                  <a16:creationId xmlns:a16="http://schemas.microsoft.com/office/drawing/2014/main" id="{987B3C44-2B06-426F-8F94-E70B096820F9}"/>
                </a:ext>
              </a:extLst>
            </p:cNvPr>
            <p:cNvCxnSpPr>
              <a:stCxn id="10" idx="3"/>
              <a:endCxn id="17" idx="1"/>
            </p:cNvCxnSpPr>
            <p:nvPr/>
          </p:nvCxnSpPr>
          <p:spPr>
            <a:xfrm flipV="1">
              <a:off x="3666837" y="4806705"/>
              <a:ext cx="701517" cy="459730"/>
            </a:xfrm>
            <a:prstGeom prst="bentConnector3">
              <a:avLst/>
            </a:prstGeom>
            <a:ln w="28575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or: Elbow 23">
              <a:extLst>
                <a:ext uri="{FF2B5EF4-FFF2-40B4-BE49-F238E27FC236}">
                  <a16:creationId xmlns:a16="http://schemas.microsoft.com/office/drawing/2014/main" id="{A565C70D-4573-4113-8D4A-8EEFA21F187B}"/>
                </a:ext>
              </a:extLst>
            </p:cNvPr>
            <p:cNvCxnSpPr>
              <a:cxnSpLocks/>
              <a:stCxn id="10" idx="3"/>
              <a:endCxn id="20" idx="1"/>
            </p:cNvCxnSpPr>
            <p:nvPr/>
          </p:nvCxnSpPr>
          <p:spPr>
            <a:xfrm>
              <a:off x="3666837" y="5266435"/>
              <a:ext cx="701517" cy="459730"/>
            </a:xfrm>
            <a:prstGeom prst="bentConnector3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or: Elbow 24">
              <a:extLst>
                <a:ext uri="{FF2B5EF4-FFF2-40B4-BE49-F238E27FC236}">
                  <a16:creationId xmlns:a16="http://schemas.microsoft.com/office/drawing/2014/main" id="{8FAFEFC5-55AA-41B0-A345-B9A8E54FBDA4}"/>
                </a:ext>
              </a:extLst>
            </p:cNvPr>
            <p:cNvCxnSpPr>
              <a:cxnSpLocks/>
              <a:stCxn id="20" idx="3"/>
              <a:endCxn id="22" idx="1"/>
            </p:cNvCxnSpPr>
            <p:nvPr/>
          </p:nvCxnSpPr>
          <p:spPr>
            <a:xfrm flipV="1">
              <a:off x="7079226" y="5495332"/>
              <a:ext cx="530942" cy="230833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0D5AE92C-0D3C-42E6-8027-11556FF82059}"/>
                </a:ext>
              </a:extLst>
            </p:cNvPr>
            <p:cNvCxnSpPr>
              <a:cxnSpLocks/>
              <a:stCxn id="20" idx="3"/>
              <a:endCxn id="23" idx="1"/>
            </p:cNvCxnSpPr>
            <p:nvPr/>
          </p:nvCxnSpPr>
          <p:spPr>
            <a:xfrm>
              <a:off x="7079226" y="5726165"/>
              <a:ext cx="530942" cy="287046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00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0056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2037FB-3C94-4C9C-818B-1811C33A6905}"/>
              </a:ext>
            </a:extLst>
          </p:cNvPr>
          <p:cNvSpPr/>
          <p:nvPr/>
        </p:nvSpPr>
        <p:spPr>
          <a:xfrm>
            <a:off x="0" y="0"/>
            <a:ext cx="4724170" cy="4719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Impact" panose="020B0806030902050204" pitchFamily="34" charset="0"/>
              </a:rPr>
              <a:t>About us</a:t>
            </a:r>
            <a:endParaRPr lang="sr-Latn-ME" sz="36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EDBCAB33-E949-4DBA-97DF-6D2BA4ABC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909" y="1429730"/>
            <a:ext cx="1173018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kumimoji="0" lang="en-GB" altLang="ja-JP" sz="2400" dirty="0" err="1">
                <a:solidFill>
                  <a:srgbClr val="002060"/>
                </a:solidFill>
                <a:latin typeface="Impact" panose="020B0806030902050204" pitchFamily="34" charset="0"/>
                <a:ea typeface="ＭＳ Ｐゴシック" charset="-128"/>
              </a:rPr>
              <a:t>Industrija</a:t>
            </a:r>
            <a:r>
              <a:rPr kumimoji="0" lang="en-GB" altLang="ja-JP" sz="2400" dirty="0">
                <a:solidFill>
                  <a:srgbClr val="002060"/>
                </a:solidFill>
                <a:latin typeface="Impact" panose="020B0806030902050204" pitchFamily="34" charset="0"/>
                <a:ea typeface="ＭＳ Ｐゴシック" charset="-128"/>
              </a:rPr>
              <a:t> </a:t>
            </a:r>
            <a:r>
              <a:rPr kumimoji="0" lang="en-GB" altLang="ja-JP" sz="2400" dirty="0" err="1">
                <a:solidFill>
                  <a:srgbClr val="002060"/>
                </a:solidFill>
                <a:latin typeface="Impact" panose="020B0806030902050204" pitchFamily="34" charset="0"/>
                <a:ea typeface="ＭＳ Ｐゴシック" charset="-128"/>
              </a:rPr>
              <a:t>lezaja</a:t>
            </a:r>
            <a:r>
              <a:rPr kumimoji="0" lang="en-GB" altLang="ja-JP" sz="2400" dirty="0">
                <a:solidFill>
                  <a:srgbClr val="002060"/>
                </a:solidFill>
                <a:latin typeface="Impact" panose="020B0806030902050204" pitchFamily="34" charset="0"/>
                <a:ea typeface="ＭＳ Ｐゴシック" charset="-128"/>
              </a:rPr>
              <a:t> Kotor – ILK (Bearing industry Kotor) was established in February 1956.</a:t>
            </a:r>
          </a:p>
          <a:p>
            <a:pPr algn="ctr" eaLnBrk="1" hangingPunct="1"/>
            <a:r>
              <a:rPr lang="en-GB" altLang="ja-JP" sz="2400" dirty="0">
                <a:solidFill>
                  <a:srgbClr val="002060"/>
                </a:solidFill>
                <a:latin typeface="Impact" panose="020B0806030902050204" pitchFamily="34" charset="0"/>
                <a:ea typeface="ＭＳ Ｐゴシック" charset="-128"/>
              </a:rPr>
              <a:t>M</a:t>
            </a:r>
            <a:r>
              <a:rPr kumimoji="0" lang="en-GB" altLang="ja-JP" sz="2400" dirty="0">
                <a:solidFill>
                  <a:srgbClr val="002060"/>
                </a:solidFill>
                <a:latin typeface="Impact" panose="020B0806030902050204" pitchFamily="34" charset="0"/>
                <a:ea typeface="ＭＳ Ｐゴシック" charset="-128"/>
              </a:rPr>
              <a:t>ainly produced bearings and bushings,</a:t>
            </a:r>
          </a:p>
          <a:p>
            <a:pPr algn="ctr" eaLnBrk="1" hangingPunct="1"/>
            <a:r>
              <a:rPr kumimoji="0" lang="en-GB" altLang="ja-JP" sz="2400" dirty="0">
                <a:solidFill>
                  <a:srgbClr val="002060"/>
                </a:solidFill>
                <a:latin typeface="Impact" panose="020B0806030902050204" pitchFamily="34" charset="0"/>
                <a:ea typeface="ＭＳ Ｐゴシック" charset="-128"/>
              </a:rPr>
              <a:t>mostly for  aftermarket in  Yugoslavia, Egypt, Hungary and Russia. </a:t>
            </a:r>
          </a:p>
          <a:p>
            <a:pPr algn="ctr" eaLnBrk="1" hangingPunct="1"/>
            <a:endParaRPr lang="en-GB" altLang="ja-JP" sz="2400" dirty="0">
              <a:solidFill>
                <a:srgbClr val="002060"/>
              </a:solidFill>
              <a:latin typeface="Impact" panose="020B0806030902050204" pitchFamily="34" charset="0"/>
              <a:ea typeface="ＭＳ Ｐゴシック" charset="-128"/>
            </a:endParaRPr>
          </a:p>
          <a:p>
            <a:pPr algn="ctr" eaLnBrk="1" hangingPunct="1"/>
            <a:r>
              <a:rPr kumimoji="0" lang="en-GB" altLang="ja-JP" sz="2400" dirty="0">
                <a:solidFill>
                  <a:srgbClr val="002060"/>
                </a:solidFill>
                <a:latin typeface="Impact" panose="020B0806030902050204" pitchFamily="34" charset="0"/>
                <a:ea typeface="ＭＳ Ｐゴシック" charset="-128"/>
              </a:rPr>
              <a:t>In February 2002 was sold to Daido Metal Japan and Daido Metal Kotor wa</a:t>
            </a:r>
            <a:r>
              <a:rPr lang="en-GB" altLang="ja-JP" sz="2400" dirty="0">
                <a:solidFill>
                  <a:srgbClr val="002060"/>
                </a:solidFill>
                <a:latin typeface="Impact" panose="020B0806030902050204" pitchFamily="34" charset="0"/>
                <a:ea typeface="ＭＳ Ｐゴシック" charset="-128"/>
              </a:rPr>
              <a:t>s established.</a:t>
            </a:r>
            <a:endParaRPr kumimoji="0" lang="en-GB" altLang="ja-JP" sz="2400" dirty="0">
              <a:solidFill>
                <a:srgbClr val="002060"/>
              </a:solidFill>
              <a:latin typeface="Impact" panose="020B0806030902050204" pitchFamily="34" charset="0"/>
              <a:ea typeface="ＭＳ Ｐゴシック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395C2E-8886-4600-9297-8BADA6BFAB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7159" y="3618271"/>
            <a:ext cx="4980041" cy="29427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 descr="A train is parked on the side of a mountain&#10;&#10;Description automatically generated">
            <a:extLst>
              <a:ext uri="{FF2B5EF4-FFF2-40B4-BE49-F238E27FC236}">
                <a16:creationId xmlns:a16="http://schemas.microsoft.com/office/drawing/2014/main" id="{D9AC8E43-09FD-486B-A537-05248A0904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1" t="57174" r="9527" b="14552"/>
          <a:stretch/>
        </p:blipFill>
        <p:spPr>
          <a:xfrm>
            <a:off x="304800" y="4326504"/>
            <a:ext cx="5486400" cy="174272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Arrow: Striped Right 6">
            <a:extLst>
              <a:ext uri="{FF2B5EF4-FFF2-40B4-BE49-F238E27FC236}">
                <a16:creationId xmlns:a16="http://schemas.microsoft.com/office/drawing/2014/main" id="{AE6A56ED-457A-497E-920D-EEF3F887817C}"/>
              </a:ext>
            </a:extLst>
          </p:cNvPr>
          <p:cNvSpPr/>
          <p:nvPr/>
        </p:nvSpPr>
        <p:spPr>
          <a:xfrm>
            <a:off x="6095999" y="5227782"/>
            <a:ext cx="554183" cy="200488"/>
          </a:xfrm>
          <a:prstGeom prst="stripedRightArrow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1441206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28A49F59-E2E6-49A8-8967-3B45D101238E}"/>
              </a:ext>
            </a:extLst>
          </p:cNvPr>
          <p:cNvSpPr/>
          <p:nvPr/>
        </p:nvSpPr>
        <p:spPr>
          <a:xfrm>
            <a:off x="0" y="0"/>
            <a:ext cx="4724170" cy="4719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Impact" panose="020B0806030902050204" pitchFamily="34" charset="0"/>
              </a:rPr>
              <a:t>Our team</a:t>
            </a:r>
            <a:endParaRPr lang="sr-Latn-ME" sz="36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37" name="Picture 36" descr="A person in a blue shirt&#10;&#10;Description automatically generated">
            <a:extLst>
              <a:ext uri="{FF2B5EF4-FFF2-40B4-BE49-F238E27FC236}">
                <a16:creationId xmlns:a16="http://schemas.microsoft.com/office/drawing/2014/main" id="{97CA6A28-C375-48A9-8236-DAD814F769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6146" y="5649660"/>
            <a:ext cx="890627" cy="106839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994BAD7C-151F-4289-AA03-7BBCFA4A3A22}"/>
              </a:ext>
            </a:extLst>
          </p:cNvPr>
          <p:cNvCxnSpPr>
            <a:cxnSpLocks/>
            <a:stCxn id="43" idx="3"/>
            <a:endCxn id="6" idx="1"/>
          </p:cNvCxnSpPr>
          <p:nvPr/>
        </p:nvCxnSpPr>
        <p:spPr>
          <a:xfrm flipV="1">
            <a:off x="7641477" y="2785644"/>
            <a:ext cx="1429000" cy="54603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erson in a blue shirt&#10;&#10;Description automatically generated">
            <a:extLst>
              <a:ext uri="{FF2B5EF4-FFF2-40B4-BE49-F238E27FC236}">
                <a16:creationId xmlns:a16="http://schemas.microsoft.com/office/drawing/2014/main" id="{3643F1DE-C19B-4FFE-A18C-B4A59DDF55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5051" y="2883697"/>
            <a:ext cx="890627" cy="100087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44302E21-E54F-4DFF-BFDF-614CC4538576}"/>
              </a:ext>
            </a:extLst>
          </p:cNvPr>
          <p:cNvGrpSpPr/>
          <p:nvPr/>
        </p:nvGrpSpPr>
        <p:grpSpPr>
          <a:xfrm>
            <a:off x="151499" y="728140"/>
            <a:ext cx="11928535" cy="5989912"/>
            <a:chOff x="151499" y="728140"/>
            <a:chExt cx="11928535" cy="5989912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270924C7-6DE5-495D-A0BD-B6019181C06F}"/>
                </a:ext>
              </a:extLst>
            </p:cNvPr>
            <p:cNvGrpSpPr/>
            <p:nvPr/>
          </p:nvGrpSpPr>
          <p:grpSpPr>
            <a:xfrm>
              <a:off x="151499" y="728140"/>
              <a:ext cx="11928535" cy="4765363"/>
              <a:chOff x="151499" y="895288"/>
              <a:chExt cx="11928535" cy="4765363"/>
            </a:xfrm>
          </p:grpSpPr>
          <p:sp>
            <p:nvSpPr>
              <p:cNvPr id="2" name="_s364565">
                <a:extLst>
                  <a:ext uri="{FF2B5EF4-FFF2-40B4-BE49-F238E27FC236}">
                    <a16:creationId xmlns:a16="http://schemas.microsoft.com/office/drawing/2014/main" id="{3A49EED4-65E1-4F80-ABBB-053585557C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7828" y="895288"/>
                <a:ext cx="3096344" cy="533556"/>
              </a:xfrm>
              <a:prstGeom prst="roundRect">
                <a:avLst>
                  <a:gd name="adj" fmla="val 16667"/>
                </a:avLst>
              </a:prstGeom>
              <a:solidFill>
                <a:schemeClr val="accent1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  <a:softEdge rad="12700"/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ja-JP" sz="140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</a:rPr>
                  <a:t> BOARD OF DIRECTORS</a:t>
                </a:r>
              </a:p>
              <a:p>
                <a:pPr marL="0" marR="0" lvl="0" indent="0" algn="ctr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ja-JP" sz="140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</a:rPr>
                  <a:t>Shoda, Iwakura, Takagi</a:t>
                </a:r>
              </a:p>
            </p:txBody>
          </p:sp>
          <p:sp>
            <p:nvSpPr>
              <p:cNvPr id="6" name="_s364569">
                <a:extLst>
                  <a:ext uri="{FF2B5EF4-FFF2-40B4-BE49-F238E27FC236}">
                    <a16:creationId xmlns:a16="http://schemas.microsoft.com/office/drawing/2014/main" id="{C8DA4A63-1717-42C3-8CDF-5A5902343A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70477" y="2555241"/>
                <a:ext cx="1485012" cy="795101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  <a:softEdge rad="12700"/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ja-JP" sz="1400" dirty="0"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</a:rPr>
                  <a:t>TECHNICAL</a:t>
                </a:r>
              </a:p>
              <a:p>
                <a:pPr marL="0" marR="0" lvl="0" indent="0" algn="ctr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ja-JP" sz="1400" dirty="0"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</a:rPr>
                  <a:t>ADVISOR</a:t>
                </a:r>
              </a:p>
              <a:p>
                <a:pPr marL="0" marR="0" lvl="0" indent="0" algn="ctr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ja-JP" sz="1200" dirty="0"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</a:rPr>
                  <a:t>Fukutome Masahiro</a:t>
                </a:r>
                <a:endParaRPr kumimoji="1" lang="en-US" altLang="ja-JP" sz="1200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endParaRP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116FE13B-EC47-4780-A395-7DAB81EF49E3}"/>
                  </a:ext>
                </a:extLst>
              </p:cNvPr>
              <p:cNvGrpSpPr/>
              <p:nvPr/>
            </p:nvGrpSpPr>
            <p:grpSpPr>
              <a:xfrm>
                <a:off x="151499" y="4778214"/>
                <a:ext cx="11928535" cy="882437"/>
                <a:chOff x="151499" y="4546322"/>
                <a:chExt cx="11928535" cy="882437"/>
              </a:xfrm>
            </p:grpSpPr>
            <p:sp>
              <p:nvSpPr>
                <p:cNvPr id="4" name="_s364567">
                  <a:extLst>
                    <a:ext uri="{FF2B5EF4-FFF2-40B4-BE49-F238E27FC236}">
                      <a16:creationId xmlns:a16="http://schemas.microsoft.com/office/drawing/2014/main" id="{5C3E4377-E4F0-4C19-A49B-FFE46BD07C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8537" y="4546322"/>
                  <a:ext cx="1485012" cy="795102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5"/>
                </a:solidFill>
                <a:ln w="9525">
                  <a:noFill/>
                  <a:round/>
                  <a:headEnd/>
                  <a:tailEnd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  <a:softEdge rad="12700"/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vert="horz" wrap="none" lIns="0" tIns="0" rIns="0" bIns="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ja-JP" sz="1200" b="1" i="0" u="none" strike="noStrike" cap="none" normalizeH="0" baseline="0" dirty="0">
                      <a:ln>
                        <a:noFill/>
                      </a:ln>
                      <a:effectLst/>
                      <a:latin typeface="Arial" panose="020B0604020202020204" pitchFamily="34" charset="0"/>
                      <a:ea typeface="ＭＳ Ｐゴシック" charset="-128"/>
                      <a:cs typeface="Arial" panose="020B0604020202020204" pitchFamily="34" charset="0"/>
                    </a:rPr>
                    <a:t>PRODUCTION</a:t>
                  </a:r>
                </a:p>
                <a:p>
                  <a:pPr marL="0" marR="0" lvl="0" indent="0" algn="ctr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ja-JP" sz="1200" i="0" u="none" strike="noStrike" cap="none" normalizeH="0" baseline="0" dirty="0" err="1">
                      <a:ln>
                        <a:noFill/>
                      </a:ln>
                      <a:effectLst/>
                      <a:latin typeface="Arial" panose="020B0604020202020204" pitchFamily="34" charset="0"/>
                      <a:ea typeface="ＭＳ Ｐゴシック" charset="-128"/>
                      <a:cs typeface="Arial" panose="020B0604020202020204" pitchFamily="34" charset="0"/>
                    </a:rPr>
                    <a:t>Gracija</a:t>
                  </a:r>
                  <a:r>
                    <a:rPr kumimoji="1" lang="en-US" altLang="ja-JP" sz="1200" i="0" u="none" strike="noStrike" cap="none" normalizeH="0" baseline="0" dirty="0">
                      <a:ln>
                        <a:noFill/>
                      </a:ln>
                      <a:effectLst/>
                      <a:latin typeface="Arial" panose="020B0604020202020204" pitchFamily="34" charset="0"/>
                      <a:ea typeface="ＭＳ Ｐゴシック" charset="-128"/>
                      <a:cs typeface="Arial" panose="020B0604020202020204" pitchFamily="34" charset="0"/>
                    </a:rPr>
                    <a:t> Radovic</a:t>
                  </a:r>
                </a:p>
              </p:txBody>
            </p:sp>
            <p:sp>
              <p:nvSpPr>
                <p:cNvPr id="5" name="_s364568">
                  <a:extLst>
                    <a:ext uri="{FF2B5EF4-FFF2-40B4-BE49-F238E27FC236}">
                      <a16:creationId xmlns:a16="http://schemas.microsoft.com/office/drawing/2014/main" id="{7E81FDDB-C384-449A-A1E8-2D699795A7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02100" y="4583346"/>
                  <a:ext cx="1485012" cy="795102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5"/>
                </a:solidFill>
                <a:ln w="9525">
                  <a:noFill/>
                  <a:round/>
                  <a:headEnd/>
                  <a:tailEnd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  <a:softEdge rad="12700"/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vert="horz" wrap="none" lIns="0" tIns="0" rIns="0" bIns="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lvl="0" algn="ctr" defTabSz="957263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altLang="ja-JP" sz="1200" b="1" dirty="0">
                      <a:latin typeface="Arial" panose="020B0604020202020204" pitchFamily="34" charset="0"/>
                      <a:ea typeface="ＭＳ Ｐゴシック" charset="-128"/>
                      <a:cs typeface="Arial" panose="020B0604020202020204" pitchFamily="34" charset="0"/>
                    </a:rPr>
                    <a:t>FINAL INSPECTION</a:t>
                  </a:r>
                  <a:endParaRPr kumimoji="1" lang="en-US" altLang="ja-JP" sz="1200" b="1" i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</a:endParaRPr>
                </a:p>
                <a:p>
                  <a:pPr lvl="0" algn="ctr" defTabSz="957263" eaLnBrk="1" hangingPunct="1">
                    <a:spcBef>
                      <a:spcPct val="0"/>
                    </a:spcBef>
                  </a:pPr>
                  <a:r>
                    <a:rPr lang="en-US" altLang="ja-JP" sz="1200" dirty="0">
                      <a:latin typeface="Arial" panose="020B0604020202020204" pitchFamily="34" charset="0"/>
                      <a:ea typeface="ＭＳ Ｐゴシック" charset="-128"/>
                      <a:cs typeface="Arial" panose="020B0604020202020204" pitchFamily="34" charset="0"/>
                    </a:rPr>
                    <a:t>Boris </a:t>
                  </a:r>
                  <a:r>
                    <a:rPr lang="en-US" altLang="ja-JP" sz="1200" dirty="0" err="1">
                      <a:latin typeface="Arial" panose="020B0604020202020204" pitchFamily="34" charset="0"/>
                      <a:ea typeface="ＭＳ Ｐゴシック" charset="-128"/>
                      <a:cs typeface="Arial" panose="020B0604020202020204" pitchFamily="34" charset="0"/>
                    </a:rPr>
                    <a:t>Koprivica</a:t>
                  </a:r>
                  <a:endParaRPr lang="en-US" altLang="ja-JP" sz="1200" dirty="0"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" name="_s364572">
                  <a:extLst>
                    <a:ext uri="{FF2B5EF4-FFF2-40B4-BE49-F238E27FC236}">
                      <a16:creationId xmlns:a16="http://schemas.microsoft.com/office/drawing/2014/main" id="{3DE30821-BCD4-40C8-814B-33936CB83C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95022" y="4629140"/>
                  <a:ext cx="1485012" cy="795101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5"/>
                </a:solidFill>
                <a:ln w="9525">
                  <a:noFill/>
                  <a:round/>
                  <a:headEnd/>
                  <a:tailEnd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  <a:softEdge rad="12700"/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vert="horz" wrap="none" lIns="0" tIns="0" rIns="0" bIns="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ja-JP" sz="1200" b="1" i="0" u="none" strike="noStrike" cap="none" normalizeH="0" baseline="0" dirty="0">
                      <a:ln>
                        <a:noFill/>
                      </a:ln>
                      <a:effectLst/>
                      <a:latin typeface="Arial" panose="020B0604020202020204" pitchFamily="34" charset="0"/>
                      <a:ea typeface="ＭＳ Ｐゴシック" charset="-128"/>
                      <a:cs typeface="Arial" panose="020B0604020202020204" pitchFamily="34" charset="0"/>
                    </a:rPr>
                    <a:t>HUMAN RESOURCE 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ja-JP" sz="1200" b="1" dirty="0">
                      <a:latin typeface="Arial" panose="020B0604020202020204" pitchFamily="34" charset="0"/>
                      <a:ea typeface="ＭＳ Ｐゴシック" charset="-128"/>
                      <a:cs typeface="Arial" panose="020B0604020202020204" pitchFamily="34" charset="0"/>
                    </a:rPr>
                    <a:t>&amp; FINANCE</a:t>
                  </a:r>
                  <a:endParaRPr kumimoji="1" lang="en-US" altLang="ja-JP" sz="1200" b="1" i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</a:endParaRP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ja-JP" sz="1200" i="0" u="none" strike="noStrike" cap="none" normalizeH="0" baseline="0" dirty="0">
                      <a:ln>
                        <a:noFill/>
                      </a:ln>
                      <a:effectLst/>
                      <a:latin typeface="Arial" panose="020B0604020202020204" pitchFamily="34" charset="0"/>
                      <a:ea typeface="ＭＳ Ｐゴシック" charset="-128"/>
                      <a:cs typeface="Arial" panose="020B0604020202020204" pitchFamily="34" charset="0"/>
                    </a:rPr>
                    <a:t>Filip</a:t>
                  </a:r>
                  <a:r>
                    <a:rPr kumimoji="1" lang="en-US" altLang="ja-JP" sz="1200" i="0" u="none" strike="noStrike" cap="none" normalizeH="0" dirty="0">
                      <a:ln>
                        <a:noFill/>
                      </a:ln>
                      <a:effectLst/>
                      <a:latin typeface="Arial" panose="020B0604020202020204" pitchFamily="34" charset="0"/>
                      <a:ea typeface="ＭＳ Ｐゴシック" charset="-128"/>
                      <a:cs typeface="Arial" panose="020B0604020202020204" pitchFamily="34" charset="0"/>
                    </a:rPr>
                    <a:t> Mostrokol</a:t>
                  </a:r>
                  <a:endParaRPr kumimoji="1" lang="ja-JP" altLang="en-US" sz="1200" i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" name="_s364574">
                  <a:extLst>
                    <a:ext uri="{FF2B5EF4-FFF2-40B4-BE49-F238E27FC236}">
                      <a16:creationId xmlns:a16="http://schemas.microsoft.com/office/drawing/2014/main" id="{609193E8-38D0-4BBB-AD36-D851445226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1499" y="4549985"/>
                  <a:ext cx="1485012" cy="795102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5"/>
                </a:solidFill>
                <a:ln w="9525">
                  <a:noFill/>
                  <a:round/>
                  <a:headEnd/>
                  <a:tailEnd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  <a:softEdge rad="12700"/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vert="horz" wrap="none" lIns="0" tIns="0" rIns="0" bIns="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ja-JP" sz="1200" b="1" i="0" u="none" strike="noStrike" cap="none" normalizeH="0" baseline="0" dirty="0">
                      <a:ln>
                        <a:noFill/>
                      </a:ln>
                      <a:effectLst/>
                      <a:latin typeface="Arial" panose="020B0604020202020204" pitchFamily="34" charset="0"/>
                      <a:ea typeface="ＭＳ Ｐゴシック" charset="-128"/>
                      <a:cs typeface="Arial" panose="020B0604020202020204" pitchFamily="34" charset="0"/>
                    </a:rPr>
                    <a:t>QUALITY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altLang="ja-JP" sz="1200" dirty="0">
                      <a:latin typeface="Arial" panose="020B0604020202020204" pitchFamily="34" charset="0"/>
                      <a:ea typeface="ＭＳ Ｐゴシック" charset="-128"/>
                      <a:cs typeface="Arial" panose="020B0604020202020204" pitchFamily="34" charset="0"/>
                    </a:rPr>
                    <a:t>Jelena 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altLang="ja-JP" sz="1200" dirty="0" err="1">
                      <a:latin typeface="Arial" panose="020B0604020202020204" pitchFamily="34" charset="0"/>
                      <a:ea typeface="ＭＳ Ｐゴシック" charset="-128"/>
                      <a:cs typeface="Arial" panose="020B0604020202020204" pitchFamily="34" charset="0"/>
                    </a:rPr>
                    <a:t>Vukomanovic</a:t>
                  </a:r>
                  <a:endParaRPr lang="en-US" altLang="ja-JP" sz="1200" dirty="0"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" name="_s364575">
                  <a:extLst>
                    <a:ext uri="{FF2B5EF4-FFF2-40B4-BE49-F238E27FC236}">
                      <a16:creationId xmlns:a16="http://schemas.microsoft.com/office/drawing/2014/main" id="{504374DA-508B-4AC5-9B6D-361BFCA125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50101" y="4629140"/>
                  <a:ext cx="1485012" cy="795101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5"/>
                </a:solidFill>
                <a:ln w="9525">
                  <a:noFill/>
                  <a:round/>
                  <a:headEnd/>
                  <a:tailEnd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  <a:softEdge rad="12700"/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vert="horz" wrap="none" lIns="0" tIns="0" rIns="0" bIns="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ja-JP" sz="1200" b="1" i="0" u="none" strike="noStrike" cap="none" normalizeH="0" baseline="0" dirty="0">
                      <a:ln>
                        <a:noFill/>
                      </a:ln>
                      <a:effectLst/>
                      <a:latin typeface="Arial" panose="020B0604020202020204" pitchFamily="34" charset="0"/>
                      <a:ea typeface="ＭＳ Ｐゴシック" charset="-128"/>
                      <a:cs typeface="Arial" panose="020B0604020202020204" pitchFamily="34" charset="0"/>
                    </a:rPr>
                    <a:t>MAINTENANCE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altLang="ja-JP" sz="1200" dirty="0">
                      <a:latin typeface="Arial" panose="020B0604020202020204" pitchFamily="34" charset="0"/>
                      <a:ea typeface="ＭＳ Ｐゴシック" charset="-128"/>
                      <a:cs typeface="Arial" panose="020B0604020202020204" pitchFamily="34" charset="0"/>
                    </a:rPr>
                    <a:t>Igor Djurisic</a:t>
                  </a:r>
                  <a:endParaRPr kumimoji="1" lang="ja-JP" altLang="en-US" sz="1200" i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" name="_s364570">
                  <a:extLst>
                    <a:ext uri="{FF2B5EF4-FFF2-40B4-BE49-F238E27FC236}">
                      <a16:creationId xmlns:a16="http://schemas.microsoft.com/office/drawing/2014/main" id="{9F854BF5-A18F-474E-9F90-C1C92BE291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62253" y="4591821"/>
                  <a:ext cx="1485012" cy="836938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5"/>
                </a:solidFill>
                <a:ln w="9525">
                  <a:noFill/>
                  <a:round/>
                  <a:headEnd/>
                  <a:tailEnd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  <a:softEdge rad="12700"/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vert="horz" wrap="none" lIns="0" tIns="0" rIns="0" bIns="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 eaLnBrk="1" hangingPunct="1">
                    <a:spcBef>
                      <a:spcPct val="0"/>
                    </a:spcBef>
                  </a:pPr>
                  <a:r>
                    <a:rPr lang="en-US" altLang="ja-JP" sz="1200" b="1" dirty="0">
                      <a:latin typeface="Arial" panose="020B0604020202020204" pitchFamily="34" charset="0"/>
                      <a:ea typeface="ＭＳ Ｐゴシック" charset="-128"/>
                      <a:cs typeface="Arial" panose="020B0604020202020204" pitchFamily="34" charset="0"/>
                    </a:rPr>
                    <a:t>LOGISTICS</a:t>
                  </a:r>
                  <a:endParaRPr lang="sr-Latn-ME" altLang="ja-JP" sz="1200" b="1" dirty="0"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</a:pPr>
                  <a:r>
                    <a:rPr kumimoji="1" lang="en-US" altLang="ja-JP" sz="1200" i="0" u="none" strike="noStrike" cap="none" normalizeH="0" baseline="0" dirty="0">
                      <a:ln>
                        <a:noFill/>
                      </a:ln>
                      <a:effectLst/>
                      <a:latin typeface="Arial" panose="020B0604020202020204" pitchFamily="34" charset="0"/>
                      <a:ea typeface="ＭＳ Ｐゴシック" charset="-128"/>
                      <a:cs typeface="Arial" panose="020B0604020202020204" pitchFamily="34" charset="0"/>
                    </a:rPr>
                    <a:t>Semira Seferovic</a:t>
                  </a:r>
                </a:p>
              </p:txBody>
            </p:sp>
          </p:grp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901AEE66-50FA-4938-8CD3-C755D4E950CD}"/>
                  </a:ext>
                </a:extLst>
              </p:cNvPr>
              <p:cNvCxnSpPr>
                <a:cxnSpLocks/>
                <a:stCxn id="2" idx="2"/>
              </p:cNvCxnSpPr>
              <p:nvPr/>
            </p:nvCxnSpPr>
            <p:spPr bwMode="auto">
              <a:xfrm>
                <a:off x="6096000" y="1428844"/>
                <a:ext cx="0" cy="774632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chemeClr val="bg2"/>
                </a:outerShdw>
                <a:softEdge rad="12700"/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E29B5A41-B87C-43E3-A3C0-6BAE94E0F5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38362" y="2581372"/>
                <a:ext cx="1347" cy="774632"/>
              </a:xfrm>
              <a:prstGeom prst="line">
                <a:avLst/>
              </a:prstGeom>
              <a:ln w="15875"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  <a:softEdge rad="12700"/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_s364566">
                <a:extLst>
                  <a:ext uri="{FF2B5EF4-FFF2-40B4-BE49-F238E27FC236}">
                    <a16:creationId xmlns:a16="http://schemas.microsoft.com/office/drawing/2014/main" id="{D9959E23-2AFA-4147-9CBC-AD434B917C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2438" y="3212534"/>
                <a:ext cx="3099039" cy="572583"/>
              </a:xfrm>
              <a:prstGeom prst="roundRect">
                <a:avLst>
                  <a:gd name="adj" fmla="val 16667"/>
                </a:avLst>
              </a:pr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  <a:softEdge rad="12700"/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GB" altLang="ja-JP" sz="140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</a:rPr>
                  <a:t>DEPUTY EXECUTIVE MANAGER</a:t>
                </a:r>
                <a:endParaRPr kumimoji="1" lang="ja-JP" altLang="en-US" sz="14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endParaRPr>
              </a:p>
              <a:p>
                <a:pPr marL="0" marR="0" lvl="0" indent="0" algn="ctr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ja-JP" sz="140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</a:rPr>
                  <a:t>Filip Mostrokol</a:t>
                </a:r>
              </a:p>
            </p:txBody>
          </p:sp>
          <p:sp>
            <p:nvSpPr>
              <p:cNvPr id="44" name="_s364573">
                <a:extLst>
                  <a:ext uri="{FF2B5EF4-FFF2-40B4-BE49-F238E27FC236}">
                    <a16:creationId xmlns:a16="http://schemas.microsoft.com/office/drawing/2014/main" id="{EA14CC46-BB67-4BC6-9F19-0740B29A43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5133" y="2046418"/>
                <a:ext cx="3096344" cy="548541"/>
              </a:xfrm>
              <a:prstGeom prst="roundRect">
                <a:avLst>
                  <a:gd name="adj" fmla="val 16667"/>
                </a:avLst>
              </a:pr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  <a:softEdge rad="12700"/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ja-JP" sz="140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</a:rPr>
                  <a:t>EXECUTIVE MANAGER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ja-JP" sz="1400" dirty="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</a:rPr>
                  <a:t>Yasunobu Nagi</a:t>
                </a:r>
                <a:endParaRPr kumimoji="0" lang="en-US" altLang="ja-JP" sz="14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endParaRP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A536F6EB-A485-4699-A1E3-50AE3028F313}"/>
                  </a:ext>
                </a:extLst>
              </p:cNvPr>
              <p:cNvCxnSpPr>
                <a:stCxn id="2" idx="2"/>
                <a:endCxn id="44" idx="0"/>
              </p:cNvCxnSpPr>
              <p:nvPr/>
            </p:nvCxnSpPr>
            <p:spPr>
              <a:xfrm flipH="1">
                <a:off x="6093305" y="1428844"/>
                <a:ext cx="2695" cy="61757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2960941A-30C1-42BF-B7AA-D62E0705E24C}"/>
                  </a:ext>
                </a:extLst>
              </p:cNvPr>
              <p:cNvCxnSpPr>
                <a:stCxn id="44" idx="2"/>
                <a:endCxn id="43" idx="0"/>
              </p:cNvCxnSpPr>
              <p:nvPr/>
            </p:nvCxnSpPr>
            <p:spPr>
              <a:xfrm flipH="1">
                <a:off x="6091958" y="2594959"/>
                <a:ext cx="1347" cy="61757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ctor: Elbow 52">
                <a:extLst>
                  <a:ext uri="{FF2B5EF4-FFF2-40B4-BE49-F238E27FC236}">
                    <a16:creationId xmlns:a16="http://schemas.microsoft.com/office/drawing/2014/main" id="{CBE68616-E9AB-428F-8466-3AD8FBD13C56}"/>
                  </a:ext>
                </a:extLst>
              </p:cNvPr>
              <p:cNvCxnSpPr>
                <a:cxnSpLocks/>
                <a:stCxn id="43" idx="2"/>
                <a:endCxn id="4" idx="0"/>
              </p:cNvCxnSpPr>
              <p:nvPr/>
            </p:nvCxnSpPr>
            <p:spPr>
              <a:xfrm rot="5400000">
                <a:off x="3864953" y="2551208"/>
                <a:ext cx="993097" cy="3460915"/>
              </a:xfrm>
              <a:prstGeom prst="bent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or: Elbow 54">
                <a:extLst>
                  <a:ext uri="{FF2B5EF4-FFF2-40B4-BE49-F238E27FC236}">
                    <a16:creationId xmlns:a16="http://schemas.microsoft.com/office/drawing/2014/main" id="{BADF5D20-8291-40ED-80E8-ABF5DAC5D34B}"/>
                  </a:ext>
                </a:extLst>
              </p:cNvPr>
              <p:cNvCxnSpPr>
                <a:cxnSpLocks/>
                <a:stCxn id="43" idx="2"/>
                <a:endCxn id="11" idx="0"/>
              </p:cNvCxnSpPr>
              <p:nvPr/>
            </p:nvCxnSpPr>
            <p:spPr>
              <a:xfrm rot="16200000" flipH="1">
                <a:off x="5579060" y="4298014"/>
                <a:ext cx="1038596" cy="12801"/>
              </a:xfrm>
              <a:prstGeom prst="bent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or: Elbow 56">
                <a:extLst>
                  <a:ext uri="{FF2B5EF4-FFF2-40B4-BE49-F238E27FC236}">
                    <a16:creationId xmlns:a16="http://schemas.microsoft.com/office/drawing/2014/main" id="{7F8CF0D3-9A6B-4B92-8B7A-2DCD7D5056F8}"/>
                  </a:ext>
                </a:extLst>
              </p:cNvPr>
              <p:cNvCxnSpPr>
                <a:cxnSpLocks/>
                <a:stCxn id="43" idx="2"/>
                <a:endCxn id="5" idx="0"/>
              </p:cNvCxnSpPr>
              <p:nvPr/>
            </p:nvCxnSpPr>
            <p:spPr>
              <a:xfrm rot="16200000" flipH="1">
                <a:off x="6453222" y="3423853"/>
                <a:ext cx="1030121" cy="1752648"/>
              </a:xfrm>
              <a:prstGeom prst="bent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or: Elbow 58">
                <a:extLst>
                  <a:ext uri="{FF2B5EF4-FFF2-40B4-BE49-F238E27FC236}">
                    <a16:creationId xmlns:a16="http://schemas.microsoft.com/office/drawing/2014/main" id="{A9E45900-CFC4-424B-90F2-1326BEDF7A7F}"/>
                  </a:ext>
                </a:extLst>
              </p:cNvPr>
              <p:cNvCxnSpPr>
                <a:stCxn id="43" idx="2"/>
                <a:endCxn id="10" idx="0"/>
              </p:cNvCxnSpPr>
              <p:nvPr/>
            </p:nvCxnSpPr>
            <p:spPr>
              <a:xfrm rot="16200000" flipH="1">
                <a:off x="7304325" y="2572749"/>
                <a:ext cx="1075915" cy="3500649"/>
              </a:xfrm>
              <a:prstGeom prst="bent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or: Elbow 60">
                <a:extLst>
                  <a:ext uri="{FF2B5EF4-FFF2-40B4-BE49-F238E27FC236}">
                    <a16:creationId xmlns:a16="http://schemas.microsoft.com/office/drawing/2014/main" id="{221ED490-B64C-4DB8-A787-2FBAA820644C}"/>
                  </a:ext>
                </a:extLst>
              </p:cNvPr>
              <p:cNvCxnSpPr>
                <a:stCxn id="43" idx="2"/>
                <a:endCxn id="7" idx="0"/>
              </p:cNvCxnSpPr>
              <p:nvPr/>
            </p:nvCxnSpPr>
            <p:spPr>
              <a:xfrm rot="16200000" flipH="1">
                <a:off x="8176786" y="1700289"/>
                <a:ext cx="1075915" cy="5245570"/>
              </a:xfrm>
              <a:prstGeom prst="bent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ctor: Elbow 68">
                <a:extLst>
                  <a:ext uri="{FF2B5EF4-FFF2-40B4-BE49-F238E27FC236}">
                    <a16:creationId xmlns:a16="http://schemas.microsoft.com/office/drawing/2014/main" id="{9DA1D636-218F-4CAB-81A2-1409FC6DDF37}"/>
                  </a:ext>
                </a:extLst>
              </p:cNvPr>
              <p:cNvCxnSpPr>
                <a:cxnSpLocks/>
                <a:stCxn id="44" idx="3"/>
                <a:endCxn id="6" idx="1"/>
              </p:cNvCxnSpPr>
              <p:nvPr/>
            </p:nvCxnSpPr>
            <p:spPr>
              <a:xfrm>
                <a:off x="7641477" y="2320689"/>
                <a:ext cx="1429000" cy="632103"/>
              </a:xfrm>
              <a:prstGeom prst="bent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9" name="Picture 78" descr="A smiling person in a blue shirt&#10;&#10;Description automatically generated">
              <a:extLst>
                <a:ext uri="{FF2B5EF4-FFF2-40B4-BE49-F238E27FC236}">
                  <a16:creationId xmlns:a16="http://schemas.microsoft.com/office/drawing/2014/main" id="{CAF9CC10-81C0-4CB4-9FDF-DAEB177B47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05051" y="1657338"/>
              <a:ext cx="884411" cy="981503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pic>
          <p:nvPicPr>
            <p:cNvPr id="81" name="Picture 80" descr="A person wearing a blue shirt&#10;&#10;Description automatically generated">
              <a:extLst>
                <a:ext uri="{FF2B5EF4-FFF2-40B4-BE49-F238E27FC236}">
                  <a16:creationId xmlns:a16="http://schemas.microsoft.com/office/drawing/2014/main" id="{C4AE7820-B94F-47BC-8FB3-39DF5272F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2905" y="5669034"/>
              <a:ext cx="784606" cy="1049018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EFA90ED7-D582-4479-8879-543CE763DD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7882" y="5645130"/>
              <a:ext cx="896972" cy="1072922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</p:grpSp>
      <p:pic>
        <p:nvPicPr>
          <p:cNvPr id="17" name="Picture 16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479F4310-F28B-4A81-BF4E-7759ED0F44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759" y="5645130"/>
            <a:ext cx="879302" cy="107292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" name="Picture 18" descr="A picture containing person, person, wall, blue&#10;&#10;Description automatically generated">
            <a:extLst>
              <a:ext uri="{FF2B5EF4-FFF2-40B4-BE49-F238E27FC236}">
                <a16:creationId xmlns:a16="http://schemas.microsoft.com/office/drawing/2014/main" id="{4B7015F1-4AB0-48FD-B02D-3007E889D7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821" y="2201435"/>
            <a:ext cx="829398" cy="98175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C6C67C2A-86C9-4A03-8AFB-6364F388D51C}"/>
              </a:ext>
            </a:extLst>
          </p:cNvPr>
          <p:cNvCxnSpPr>
            <a:cxnSpLocks/>
          </p:cNvCxnSpPr>
          <p:nvPr/>
        </p:nvCxnSpPr>
        <p:spPr>
          <a:xfrm rot="5400000">
            <a:off x="2994602" y="1536829"/>
            <a:ext cx="996760" cy="519795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_s364570">
            <a:extLst>
              <a:ext uri="{FF2B5EF4-FFF2-40B4-BE49-F238E27FC236}">
                <a16:creationId xmlns:a16="http://schemas.microsoft.com/office/drawing/2014/main" id="{EC9C302C-CD41-454E-942F-5A4E9D3AC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2406" y="4630522"/>
            <a:ext cx="1485012" cy="836938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ja-JP" sz="1200" b="1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TECHNOLOGY </a:t>
            </a:r>
          </a:p>
          <a:p>
            <a:pPr algn="ctr" eaLnBrk="1" hangingPunct="1">
              <a:spcBef>
                <a:spcPct val="0"/>
              </a:spcBef>
            </a:pPr>
            <a:r>
              <a:rPr kumimoji="1" lang="en-US" altLang="ja-JP" sz="12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Darko </a:t>
            </a:r>
            <a:r>
              <a:rPr kumimoji="1" lang="en-US" altLang="ja-JP" sz="1200" dirty="0" err="1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Skupnjak</a:t>
            </a:r>
            <a:endParaRPr kumimoji="1" lang="en-US" altLang="ja-JP" sz="120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45" name="Picture 44" descr="A picture containing person, person, wall, wearing&#10;&#10;Description automatically generated">
            <a:extLst>
              <a:ext uri="{FF2B5EF4-FFF2-40B4-BE49-F238E27FC236}">
                <a16:creationId xmlns:a16="http://schemas.microsoft.com/office/drawing/2014/main" id="{C06D6381-E954-4303-9A91-A40EBD4BA5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150" y="5668263"/>
            <a:ext cx="800701" cy="100087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8" name="Picture 47" descr="A person with red hair&#10;&#10;Description automatically generated with low confidence">
            <a:extLst>
              <a:ext uri="{FF2B5EF4-FFF2-40B4-BE49-F238E27FC236}">
                <a16:creationId xmlns:a16="http://schemas.microsoft.com/office/drawing/2014/main" id="{F816E530-C0E2-4770-917D-47C2B29593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945" y="5619088"/>
            <a:ext cx="879381" cy="10992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1" name="Picture 50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556688A8-9A9D-45D4-9399-A9358D1464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420" y="5717176"/>
            <a:ext cx="800911" cy="100087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521934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roup 141">
            <a:extLst>
              <a:ext uri="{FF2B5EF4-FFF2-40B4-BE49-F238E27FC236}">
                <a16:creationId xmlns:a16="http://schemas.microsoft.com/office/drawing/2014/main" id="{AEDFF9FA-C685-478B-A8EA-1A694F1782C1}"/>
              </a:ext>
            </a:extLst>
          </p:cNvPr>
          <p:cNvGrpSpPr/>
          <p:nvPr/>
        </p:nvGrpSpPr>
        <p:grpSpPr>
          <a:xfrm>
            <a:off x="752109" y="851923"/>
            <a:ext cx="9094320" cy="5925494"/>
            <a:chOff x="1235853" y="746249"/>
            <a:chExt cx="9094320" cy="5925494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CFBECB7E-F688-4273-8E97-8A660D491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5853" y="746249"/>
              <a:ext cx="9094320" cy="5891295"/>
            </a:xfrm>
            <a:prstGeom prst="rect">
              <a:avLst/>
            </a:prstGeom>
            <a:gradFill>
              <a:gsLst>
                <a:gs pos="100000">
                  <a:schemeClr val="accent3">
                    <a:lumMod val="50000"/>
                    <a:alpha val="6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kumimoji="0" lang="en-GB" altLang="ja-JP" sz="2400" dirty="0">
                <a:latin typeface="Tahoma" pitchFamily="34" charset="0"/>
                <a:ea typeface="ＭＳ Ｐゴシック" charset="-128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79F2541-20F9-434C-A279-FE4C6C77FA12}"/>
                </a:ext>
              </a:extLst>
            </p:cNvPr>
            <p:cNvSpPr/>
            <p:nvPr/>
          </p:nvSpPr>
          <p:spPr>
            <a:xfrm>
              <a:off x="1235853" y="780448"/>
              <a:ext cx="9094320" cy="5891295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spcBef>
                  <a:spcPct val="0"/>
                </a:spcBef>
              </a:pPr>
              <a:endParaRPr kumimoji="0" lang="ja-JP" altLang="en-US" sz="2400" dirty="0">
                <a:solidFill>
                  <a:srgbClr val="FFFFFF"/>
                </a:solidFill>
                <a:latin typeface="Calibri" pitchFamily="34" charset="0"/>
                <a:ea typeface="ＭＳ Ｐゴシック" charset="-128"/>
              </a:endParaRP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706281C7-CDA4-47FB-8C59-F7A2ECFD9E54}"/>
              </a:ext>
            </a:extLst>
          </p:cNvPr>
          <p:cNvGrpSpPr/>
          <p:nvPr/>
        </p:nvGrpSpPr>
        <p:grpSpPr>
          <a:xfrm>
            <a:off x="717229" y="513443"/>
            <a:ext cx="9043762" cy="6142182"/>
            <a:chOff x="717229" y="513443"/>
            <a:chExt cx="9043762" cy="6142182"/>
          </a:xfrm>
        </p:grpSpPr>
        <p:sp>
          <p:nvSpPr>
            <p:cNvPr id="4" name="Rectangle 8">
              <a:extLst>
                <a:ext uri="{FF2B5EF4-FFF2-40B4-BE49-F238E27FC236}">
                  <a16:creationId xmlns:a16="http://schemas.microsoft.com/office/drawing/2014/main" id="{79D8C0B4-9F83-42F9-A7F4-A5C404F4B2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755" y="5908603"/>
              <a:ext cx="1395721" cy="74702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spcBef>
                  <a:spcPct val="0"/>
                </a:spcBef>
              </a:pPr>
              <a:endParaRPr kumimoji="0" lang="en-GB" altLang="ja-JP" sz="1600" dirty="0">
                <a:ea typeface="ＭＳ Ｐゴシック" charset="-128"/>
              </a:endParaRPr>
            </a:p>
            <a:p>
              <a:pPr algn="ctr" eaLnBrk="1" hangingPunct="1">
                <a:spcBef>
                  <a:spcPct val="0"/>
                </a:spcBef>
              </a:pPr>
              <a:r>
                <a:rPr kumimoji="0" lang="en-GB" altLang="ja-JP" sz="1600" dirty="0">
                  <a:ea typeface="ＭＳ Ｐゴシック" charset="-128"/>
                </a:rPr>
                <a:t>Tool 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kumimoji="0" lang="en-GB" altLang="ja-JP" sz="1600" dirty="0">
                  <a:ea typeface="ＭＳ Ｐゴシック" charset="-128"/>
                </a:rPr>
                <a:t>Storage</a:t>
              </a:r>
            </a:p>
            <a:p>
              <a:pPr algn="ctr" eaLnBrk="1" hangingPunct="1">
                <a:spcBef>
                  <a:spcPct val="0"/>
                </a:spcBef>
              </a:pPr>
              <a:endParaRPr kumimoji="0" lang="en-US" altLang="ja-JP" sz="2000" dirty="0">
                <a:ea typeface="ＭＳ Ｐゴシック" charset="-128"/>
              </a:endParaRPr>
            </a:p>
          </p:txBody>
        </p:sp>
        <p:sp>
          <p:nvSpPr>
            <p:cNvPr id="5" name="Rectangle 10">
              <a:extLst>
                <a:ext uri="{FF2B5EF4-FFF2-40B4-BE49-F238E27FC236}">
                  <a16:creationId xmlns:a16="http://schemas.microsoft.com/office/drawing/2014/main" id="{199C1C8A-ACDA-4C3F-A818-43B96B95D8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1198" y="834126"/>
              <a:ext cx="2599793" cy="218043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algn="ctr" eaLnBrk="1" hangingPunct="1">
                <a:spcBef>
                  <a:spcPct val="0"/>
                </a:spcBef>
              </a:pPr>
              <a:r>
                <a:rPr kumimoji="0" lang="en-GB" altLang="ja-JP" sz="1600" dirty="0">
                  <a:ea typeface="ＭＳ Ｐゴシック" charset="-128"/>
                </a:rPr>
                <a:t>     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kumimoji="0" lang="en-GB" altLang="ja-JP" sz="1600" dirty="0">
                  <a:ea typeface="ＭＳ Ｐゴシック" charset="-128"/>
                </a:rPr>
                <a:t> Finished Parts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kumimoji="0" lang="en-GB" altLang="ja-JP" sz="1600" dirty="0">
                  <a:ea typeface="ＭＳ Ｐゴシック" charset="-128"/>
                </a:rPr>
                <a:t>Warehouse</a:t>
              </a:r>
            </a:p>
            <a:p>
              <a:pPr algn="ctr" eaLnBrk="1" hangingPunct="1">
                <a:spcBef>
                  <a:spcPct val="0"/>
                </a:spcBef>
              </a:pPr>
              <a:endParaRPr kumimoji="0" lang="en-US" altLang="ja-JP" sz="2000" dirty="0">
                <a:ea typeface="ＭＳ Ｐゴシック" charset="-128"/>
              </a:endParaRPr>
            </a:p>
            <a:p>
              <a:pPr algn="ctr" eaLnBrk="1" hangingPunct="1">
                <a:spcBef>
                  <a:spcPct val="0"/>
                </a:spcBef>
              </a:pPr>
              <a:endParaRPr kumimoji="0" lang="en-US" altLang="ja-JP" sz="2000" dirty="0">
                <a:ea typeface="ＭＳ Ｐゴシック" charset="-128"/>
              </a:endParaRPr>
            </a:p>
          </p:txBody>
        </p:sp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FE2EFE93-183E-460F-A5BC-D5C3D7B07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955" y="762450"/>
              <a:ext cx="1794250" cy="132803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spcBef>
                  <a:spcPct val="0"/>
                </a:spcBef>
              </a:pPr>
              <a:endParaRPr kumimoji="0" lang="en-US" altLang="ja-JP" sz="1600" dirty="0">
                <a:ea typeface="ＭＳ Ｐゴシック" charset="-128"/>
              </a:endParaRPr>
            </a:p>
            <a:p>
              <a:pPr algn="ctr" eaLnBrk="1" hangingPunct="1">
                <a:spcBef>
                  <a:spcPct val="0"/>
                </a:spcBef>
              </a:pPr>
              <a:endParaRPr kumimoji="0" lang="en-US" altLang="ja-JP" sz="1600" dirty="0">
                <a:ea typeface="ＭＳ Ｐゴシック" charset="-128"/>
              </a:endParaRPr>
            </a:p>
            <a:p>
              <a:pPr algn="ctr" eaLnBrk="1" hangingPunct="1">
                <a:spcBef>
                  <a:spcPct val="0"/>
                </a:spcBef>
              </a:pPr>
              <a:r>
                <a:rPr lang="en-US" altLang="ja-JP" sz="1600" dirty="0">
                  <a:ea typeface="ＭＳ Ｐゴシック" charset="-128"/>
                </a:rPr>
                <a:t>Packing Material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lang="en-US" altLang="ja-JP" sz="1600" dirty="0">
                  <a:ea typeface="ＭＳ Ｐゴシック" charset="-128"/>
                </a:rPr>
                <a:t>Storage</a:t>
              </a:r>
              <a:endParaRPr kumimoji="0" lang="en-US" altLang="ja-JP" sz="1600" dirty="0">
                <a:ea typeface="ＭＳ Ｐゴシック" charset="-128"/>
              </a:endParaRPr>
            </a:p>
          </p:txBody>
        </p:sp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CE3990EE-A37F-4762-BC1F-D299041BF0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9623" y="3846706"/>
              <a:ext cx="2599793" cy="2389779"/>
            </a:xfrm>
            <a:prstGeom prst="rect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b"/>
            <a:lstStyle/>
            <a:p>
              <a:pPr algn="ctr" eaLnBrk="1" hangingPunct="1">
                <a:spcBef>
                  <a:spcPct val="0"/>
                </a:spcBef>
              </a:pPr>
              <a:endParaRPr kumimoji="0" lang="en-GB" altLang="ja-JP" sz="1600" dirty="0">
                <a:ea typeface="ＭＳ Ｐゴシック" charset="-128"/>
              </a:endParaRPr>
            </a:p>
            <a:p>
              <a:pPr algn="ctr" eaLnBrk="1" hangingPunct="1">
                <a:spcBef>
                  <a:spcPct val="0"/>
                </a:spcBef>
              </a:pPr>
              <a:endParaRPr kumimoji="0" lang="en-GB" altLang="ja-JP" sz="1600" dirty="0">
                <a:ea typeface="ＭＳ Ｐゴシック" charset="-128"/>
              </a:endParaRPr>
            </a:p>
            <a:p>
              <a:pPr algn="ctr" eaLnBrk="1" hangingPunct="1">
                <a:spcBef>
                  <a:spcPct val="0"/>
                </a:spcBef>
              </a:pPr>
              <a:endParaRPr kumimoji="0" lang="en-GB" altLang="ja-JP" sz="1600" dirty="0">
                <a:ea typeface="ＭＳ Ｐゴシック" charset="-128"/>
              </a:endParaRPr>
            </a:p>
            <a:p>
              <a:pPr algn="ctr" eaLnBrk="1" hangingPunct="1">
                <a:spcBef>
                  <a:spcPct val="0"/>
                </a:spcBef>
              </a:pPr>
              <a:r>
                <a:rPr kumimoji="0" lang="en-GB" altLang="ja-JP" sz="1600" dirty="0">
                  <a:ea typeface="ＭＳ Ｐゴシック" charset="-128"/>
                </a:rPr>
                <a:t>Tool shop,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kumimoji="0" lang="en-GB" altLang="ja-JP" sz="1600" dirty="0">
                  <a:ea typeface="ＭＳ Ｐゴシック" charset="-128"/>
                </a:rPr>
                <a:t>Maintenance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kumimoji="0" lang="en-GB" altLang="ja-JP" sz="1600" dirty="0">
                  <a:ea typeface="ＭＳ Ｐゴシック" charset="-128"/>
                </a:rPr>
                <a:t>Compressors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kumimoji="0" lang="en-GB" altLang="ja-JP" sz="1600" dirty="0">
                  <a:ea typeface="ＭＳ Ｐゴシック" charset="-128"/>
                </a:rPr>
                <a:t> + Welding</a:t>
              </a:r>
            </a:p>
          </p:txBody>
        </p:sp>
        <p:sp>
          <p:nvSpPr>
            <p:cNvPr id="10" name="Rectangle 25">
              <a:extLst>
                <a:ext uri="{FF2B5EF4-FFF2-40B4-BE49-F238E27FC236}">
                  <a16:creationId xmlns:a16="http://schemas.microsoft.com/office/drawing/2014/main" id="{58A6B257-17D2-4F77-B28A-DA8DA8B3D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7562" y="2158264"/>
              <a:ext cx="315863" cy="2069873"/>
            </a:xfrm>
            <a:prstGeom prst="rect">
              <a:avLst/>
            </a:prstGeom>
            <a:solidFill>
              <a:srgbClr val="33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spcBef>
                  <a:spcPct val="0"/>
                </a:spcBef>
              </a:pPr>
              <a:r>
                <a:rPr kumimoji="0" lang="en-US" altLang="ja-JP" sz="1600" dirty="0">
                  <a:solidFill>
                    <a:srgbClr val="000000"/>
                  </a:solidFill>
                  <a:ea typeface="ＭＳ Ｐゴシック" charset="-128"/>
                </a:rPr>
                <a:t>Y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kumimoji="0" lang="en-US" altLang="ja-JP" sz="1600" dirty="0">
                  <a:solidFill>
                    <a:srgbClr val="000000"/>
                  </a:solidFill>
                  <a:ea typeface="ＭＳ Ｐゴシック" charset="-128"/>
                </a:rPr>
                <a:t>01</a:t>
              </a:r>
              <a:endParaRPr kumimoji="0" lang="en-US" altLang="ja-JP" sz="1600" dirty="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2" name="Rectangle 28">
              <a:extLst>
                <a:ext uri="{FF2B5EF4-FFF2-40B4-BE49-F238E27FC236}">
                  <a16:creationId xmlns:a16="http://schemas.microsoft.com/office/drawing/2014/main" id="{ABB54762-4A7C-4BEC-AB18-03D68BACE6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31222" y="2993143"/>
              <a:ext cx="1729769" cy="85077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t"/>
            <a:lstStyle/>
            <a:p>
              <a:pPr algn="ctr" eaLnBrk="1" hangingPunct="1">
                <a:spcBef>
                  <a:spcPct val="0"/>
                </a:spcBef>
              </a:pPr>
              <a:r>
                <a:rPr kumimoji="0" lang="en-US" altLang="ja-JP" sz="1400" dirty="0">
                  <a:solidFill>
                    <a:schemeClr val="bg1"/>
                  </a:solidFill>
                  <a:ea typeface="ＭＳ Ｐゴシック" charset="-128"/>
                </a:rPr>
                <a:t>and Packing</a:t>
              </a:r>
              <a:endParaRPr kumimoji="0" lang="en-GB" altLang="ja-JP" sz="1400" dirty="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4" name="Rectangle 30">
              <a:extLst>
                <a:ext uri="{FF2B5EF4-FFF2-40B4-BE49-F238E27FC236}">
                  <a16:creationId xmlns:a16="http://schemas.microsoft.com/office/drawing/2014/main" id="{CB993943-A521-438F-96B2-07B97A8A2E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6780" y="2158264"/>
              <a:ext cx="315862" cy="2069873"/>
            </a:xfrm>
            <a:prstGeom prst="rect">
              <a:avLst/>
            </a:prstGeom>
            <a:solidFill>
              <a:srgbClr val="33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spcBef>
                  <a:spcPct val="0"/>
                </a:spcBef>
              </a:pPr>
              <a:r>
                <a:rPr kumimoji="0" lang="en-US" altLang="ja-JP" sz="1600" dirty="0">
                  <a:solidFill>
                    <a:srgbClr val="000000"/>
                  </a:solidFill>
                  <a:ea typeface="ＭＳ Ｐゴシック" charset="-128"/>
                </a:rPr>
                <a:t>Y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kumimoji="0" lang="en-US" altLang="ja-JP" sz="1600" dirty="0">
                  <a:solidFill>
                    <a:srgbClr val="000000"/>
                  </a:solidFill>
                  <a:ea typeface="ＭＳ Ｐゴシック" charset="-128"/>
                </a:rPr>
                <a:t>03</a:t>
              </a:r>
              <a:endParaRPr kumimoji="0" lang="en-US" altLang="ja-JP" sz="1600" dirty="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5" name="Rectangle 32">
              <a:extLst>
                <a:ext uri="{FF2B5EF4-FFF2-40B4-BE49-F238E27FC236}">
                  <a16:creationId xmlns:a16="http://schemas.microsoft.com/office/drawing/2014/main" id="{606E1548-013A-4AAD-B0D7-B1E33D166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8717" y="5589758"/>
              <a:ext cx="551359" cy="3181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spcBef>
                  <a:spcPct val="0"/>
                </a:spcBef>
              </a:pPr>
              <a:r>
                <a:rPr kumimoji="0" lang="en-US" altLang="ja-JP" sz="1000" dirty="0">
                  <a:ea typeface="ＭＳ Ｐゴシック" charset="-128"/>
                </a:rPr>
                <a:t>YP-01</a:t>
              </a:r>
              <a:endParaRPr kumimoji="0" lang="en-GB" altLang="ja-JP" sz="1000" dirty="0">
                <a:ea typeface="ＭＳ Ｐゴシック" charset="-128"/>
              </a:endParaRPr>
            </a:p>
          </p:txBody>
        </p:sp>
        <p:sp>
          <p:nvSpPr>
            <p:cNvPr id="16" name="Rectangle 9">
              <a:extLst>
                <a:ext uri="{FF2B5EF4-FFF2-40B4-BE49-F238E27FC236}">
                  <a16:creationId xmlns:a16="http://schemas.microsoft.com/office/drawing/2014/main" id="{D33E9FAF-0194-482C-A308-B875D095D5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6390" y="2116430"/>
              <a:ext cx="513124" cy="105678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spcBef>
                  <a:spcPct val="0"/>
                </a:spcBef>
              </a:pPr>
              <a:r>
                <a:rPr lang="en-GB" altLang="ja-JP" sz="1400" dirty="0">
                  <a:ea typeface="ＭＳ Ｐゴシック" charset="-128"/>
                </a:rPr>
                <a:t>Slitter</a:t>
              </a:r>
              <a:endParaRPr kumimoji="0" lang="en-GB" altLang="ja-JP" sz="1400" dirty="0">
                <a:ea typeface="ＭＳ Ｐゴシック" charset="-128"/>
              </a:endParaRPr>
            </a:p>
          </p:txBody>
        </p:sp>
        <p:sp>
          <p:nvSpPr>
            <p:cNvPr id="17" name="正方形/長方形 29">
              <a:extLst>
                <a:ext uri="{FF2B5EF4-FFF2-40B4-BE49-F238E27FC236}">
                  <a16:creationId xmlns:a16="http://schemas.microsoft.com/office/drawing/2014/main" id="{E738A39D-E979-4C81-850E-9002DB56D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7863" y="5611177"/>
              <a:ext cx="1794250" cy="249007"/>
            </a:xfrm>
            <a:prstGeom prst="rect">
              <a:avLst/>
            </a:prstGeom>
            <a:solidFill>
              <a:srgbClr val="3399FF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spcBef>
                  <a:spcPct val="0"/>
                </a:spcBef>
              </a:pPr>
              <a:r>
                <a:rPr kumimoji="0" lang="en-GB" altLang="ja-JP" sz="1600" dirty="0">
                  <a:solidFill>
                    <a:srgbClr val="000000"/>
                  </a:solidFill>
                  <a:ea typeface="ＭＳ Ｐゴシック" charset="-128"/>
                </a:rPr>
                <a:t>Y04</a:t>
              </a:r>
              <a:endParaRPr kumimoji="0" lang="en-US" altLang="ja-JP" sz="1600" dirty="0">
                <a:solidFill>
                  <a:srgbClr val="000000"/>
                </a:solidFill>
                <a:ea typeface="ＭＳ Ｐゴシック" charset="-128"/>
              </a:endParaRPr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487C0D60-3D05-4CF1-A95D-8C0B410F09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1129" y="3860874"/>
              <a:ext cx="897125" cy="1162034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algn="ctr" eaLnBrk="1" hangingPunct="1">
                <a:spcBef>
                  <a:spcPct val="0"/>
                </a:spcBef>
              </a:pPr>
              <a:endParaRPr kumimoji="0" lang="en-GB" altLang="ja-JP" sz="1600" dirty="0">
                <a:ea typeface="ＭＳ Ｐゴシック" charset="-128"/>
              </a:endParaRPr>
            </a:p>
            <a:p>
              <a:pPr algn="ctr" eaLnBrk="1" hangingPunct="1">
                <a:spcBef>
                  <a:spcPct val="0"/>
                </a:spcBef>
              </a:pPr>
              <a:r>
                <a:rPr kumimoji="0" lang="en-GB" altLang="ja-JP" sz="1600" dirty="0">
                  <a:ea typeface="ＭＳ Ｐゴシック" charset="-128"/>
                </a:rPr>
                <a:t>Wash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kumimoji="0" lang="en-GB" altLang="ja-JP" sz="1600" dirty="0">
                  <a:ea typeface="ＭＳ Ｐゴシック" charset="-128"/>
                </a:rPr>
                <a:t>M/C</a:t>
              </a:r>
            </a:p>
          </p:txBody>
        </p:sp>
        <p:sp>
          <p:nvSpPr>
            <p:cNvPr id="19" name="正方形/長方形 29">
              <a:extLst>
                <a:ext uri="{FF2B5EF4-FFF2-40B4-BE49-F238E27FC236}">
                  <a16:creationId xmlns:a16="http://schemas.microsoft.com/office/drawing/2014/main" id="{587DA08F-2EEB-4551-845A-903069C89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7249" y="5236933"/>
              <a:ext cx="1794250" cy="249007"/>
            </a:xfrm>
            <a:prstGeom prst="rect">
              <a:avLst/>
            </a:prstGeom>
            <a:solidFill>
              <a:srgbClr val="3399FF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spcBef>
                  <a:spcPct val="0"/>
                </a:spcBef>
              </a:pPr>
              <a:r>
                <a:rPr kumimoji="0" lang="en-GB" altLang="ja-JP" sz="1600" dirty="0">
                  <a:solidFill>
                    <a:srgbClr val="000000"/>
                  </a:solidFill>
                  <a:ea typeface="ＭＳ Ｐゴシック" charset="-128"/>
                </a:rPr>
                <a:t>Y05</a:t>
              </a:r>
              <a:endParaRPr kumimoji="0" lang="en-US" altLang="ja-JP" sz="1600" dirty="0">
                <a:solidFill>
                  <a:srgbClr val="000000"/>
                </a:solidFill>
                <a:ea typeface="ＭＳ Ｐゴシック" charset="-128"/>
              </a:endParaRPr>
            </a:p>
          </p:txBody>
        </p:sp>
        <p:sp>
          <p:nvSpPr>
            <p:cNvPr id="26" name="Rectangle 32">
              <a:extLst>
                <a:ext uri="{FF2B5EF4-FFF2-40B4-BE49-F238E27FC236}">
                  <a16:creationId xmlns:a16="http://schemas.microsoft.com/office/drawing/2014/main" id="{A5517558-50C0-4587-BA45-31FE80DE17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8717" y="6026567"/>
              <a:ext cx="551359" cy="3181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spcBef>
                  <a:spcPct val="0"/>
                </a:spcBef>
              </a:pPr>
              <a:r>
                <a:rPr kumimoji="0" lang="en-US" altLang="ja-JP" sz="1000" dirty="0">
                  <a:ea typeface="ＭＳ Ｐゴシック" charset="-128"/>
                </a:rPr>
                <a:t>YP-02</a:t>
              </a:r>
              <a:endParaRPr kumimoji="0" lang="en-GB" altLang="ja-JP" sz="1000" dirty="0">
                <a:ea typeface="ＭＳ Ｐゴシック" charset="-128"/>
              </a:endParaRPr>
            </a:p>
          </p:txBody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1EF231E5-819D-44A3-B4D1-00ECA13F25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1197" y="3014561"/>
              <a:ext cx="870024" cy="581017"/>
            </a:xfrm>
            <a:prstGeom prst="rect">
              <a:avLst/>
            </a:prstGeom>
            <a:solidFill>
              <a:srgbClr val="66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spcBef>
                  <a:spcPct val="0"/>
                </a:spcBef>
              </a:pPr>
              <a:r>
                <a:rPr kumimoji="0" lang="en-GB" altLang="ja-JP" sz="1600" dirty="0">
                  <a:ea typeface="ＭＳ Ｐゴシック" charset="-128"/>
                </a:rPr>
                <a:t> </a:t>
              </a:r>
              <a:r>
                <a:rPr kumimoji="0" lang="en-GB" altLang="ja-JP" sz="1400" dirty="0">
                  <a:ea typeface="ＭＳ Ｐゴシック" charset="-128"/>
                </a:rPr>
                <a:t>D/F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kumimoji="0" lang="en-GB" altLang="ja-JP" sz="1400" dirty="0" err="1">
                  <a:ea typeface="ＭＳ Ｐゴシック" charset="-128"/>
                </a:rPr>
                <a:t>Assy</a:t>
              </a:r>
              <a:endParaRPr kumimoji="0" lang="en-GB" altLang="ja-JP" sz="1400" dirty="0">
                <a:ea typeface="ＭＳ Ｐゴシック" charset="-128"/>
              </a:endParaRPr>
            </a:p>
          </p:txBody>
        </p:sp>
        <p:sp>
          <p:nvSpPr>
            <p:cNvPr id="43" name="Rectangle 8">
              <a:extLst>
                <a:ext uri="{FF2B5EF4-FFF2-40B4-BE49-F238E27FC236}">
                  <a16:creationId xmlns:a16="http://schemas.microsoft.com/office/drawing/2014/main" id="{1C865210-C8B4-4082-83C1-55FD9E5BB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229" y="2963653"/>
              <a:ext cx="1396247" cy="294495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algn="ctr" eaLnBrk="1" hangingPunct="1">
                <a:spcBef>
                  <a:spcPct val="0"/>
                </a:spcBef>
              </a:pPr>
              <a:endParaRPr kumimoji="0" lang="en-GB" altLang="ja-JP" dirty="0">
                <a:ea typeface="ＭＳ Ｐゴシック" charset="-128"/>
              </a:endParaRPr>
            </a:p>
            <a:p>
              <a:pPr algn="ctr" eaLnBrk="1" hangingPunct="1">
                <a:spcBef>
                  <a:spcPct val="0"/>
                </a:spcBef>
              </a:pPr>
              <a:r>
                <a:rPr kumimoji="0" lang="en-GB" altLang="ja-JP" sz="1600" dirty="0">
                  <a:ea typeface="ＭＳ Ｐゴシック" charset="-128"/>
                </a:rPr>
                <a:t>Incoming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kumimoji="0" lang="en-GB" altLang="ja-JP" sz="1600" dirty="0">
                  <a:ea typeface="ＭＳ Ｐゴシック" charset="-128"/>
                </a:rPr>
                <a:t>Warehouse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kumimoji="0" lang="en-GB" altLang="ja-JP" sz="1600" dirty="0">
                  <a:ea typeface="ＭＳ Ｐゴシック" charset="-128"/>
                </a:rPr>
                <a:t>Bimetal Strip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kumimoji="0" lang="en-GB" altLang="ja-JP" sz="1600" dirty="0">
                  <a:ea typeface="ＭＳ Ｐゴシック" charset="-128"/>
                </a:rPr>
                <a:t>Storage</a:t>
              </a:r>
            </a:p>
          </p:txBody>
        </p:sp>
        <p:sp>
          <p:nvSpPr>
            <p:cNvPr id="48" name="Freeform 54">
              <a:extLst>
                <a:ext uri="{FF2B5EF4-FFF2-40B4-BE49-F238E27FC236}">
                  <a16:creationId xmlns:a16="http://schemas.microsoft.com/office/drawing/2014/main" id="{5A604434-359A-4E73-8F6D-9950F82023A5}"/>
                </a:ext>
              </a:extLst>
            </p:cNvPr>
            <p:cNvSpPr/>
            <p:nvPr/>
          </p:nvSpPr>
          <p:spPr>
            <a:xfrm>
              <a:off x="717229" y="840124"/>
              <a:ext cx="2376479" cy="2123529"/>
            </a:xfrm>
            <a:custGeom>
              <a:avLst/>
              <a:gdLst>
                <a:gd name="connsiteX0" fmla="*/ 16329 w 2084615"/>
                <a:gd name="connsiteY0" fmla="*/ 0 h 1981200"/>
                <a:gd name="connsiteX1" fmla="*/ 2084615 w 2084615"/>
                <a:gd name="connsiteY1" fmla="*/ 5443 h 1981200"/>
                <a:gd name="connsiteX2" fmla="*/ 2084615 w 2084615"/>
                <a:gd name="connsiteY2" fmla="*/ 1240972 h 1981200"/>
                <a:gd name="connsiteX3" fmla="*/ 1213758 w 2084615"/>
                <a:gd name="connsiteY3" fmla="*/ 1240972 h 1981200"/>
                <a:gd name="connsiteX4" fmla="*/ 1213758 w 2084615"/>
                <a:gd name="connsiteY4" fmla="*/ 1975757 h 1981200"/>
                <a:gd name="connsiteX5" fmla="*/ 0 w 2084615"/>
                <a:gd name="connsiteY5" fmla="*/ 1981200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4615" h="1981200">
                  <a:moveTo>
                    <a:pt x="16329" y="0"/>
                  </a:moveTo>
                  <a:lnTo>
                    <a:pt x="2084615" y="5443"/>
                  </a:lnTo>
                  <a:lnTo>
                    <a:pt x="2084615" y="1240972"/>
                  </a:lnTo>
                  <a:lnTo>
                    <a:pt x="1213758" y="1240972"/>
                  </a:lnTo>
                  <a:lnTo>
                    <a:pt x="1213758" y="1975757"/>
                  </a:lnTo>
                  <a:lnTo>
                    <a:pt x="0" y="1981200"/>
                  </a:lnTo>
                </a:path>
              </a:pathLst>
            </a:cu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t"/>
            <a:lstStyle/>
            <a:p>
              <a:pPr algn="ctr" eaLnBrk="1" hangingPunct="1">
                <a:spcBef>
                  <a:spcPct val="0"/>
                </a:spcBef>
              </a:pPr>
              <a:r>
                <a:rPr kumimoji="0" lang="en-GB" altLang="ja-JP" sz="1600" dirty="0">
                  <a:latin typeface="Arial" charset="0"/>
                  <a:ea typeface="ＭＳ Ｐゴシック" charset="-128"/>
                </a:rPr>
                <a:t>Semi Finished Parts Storage /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lang="en-GB" altLang="ja-JP" sz="1600" dirty="0" err="1">
                  <a:latin typeface="Arial" charset="0"/>
                  <a:ea typeface="ＭＳ Ｐゴシック" charset="-128"/>
                </a:rPr>
                <a:t>Slitted</a:t>
              </a:r>
              <a:r>
                <a:rPr lang="en-GB" altLang="ja-JP" sz="1600" dirty="0">
                  <a:latin typeface="Arial" charset="0"/>
                  <a:ea typeface="ＭＳ Ｐゴシック" charset="-128"/>
                </a:rPr>
                <a:t> Bimetal Strip  Storage</a:t>
              </a:r>
              <a:endParaRPr kumimoji="0" lang="en-GB" altLang="ja-JP" sz="1600" dirty="0">
                <a:latin typeface="Arial" charset="0"/>
                <a:ea typeface="ＭＳ Ｐゴシック" charset="-128"/>
              </a:endParaRPr>
            </a:p>
          </p:txBody>
        </p:sp>
        <p:sp>
          <p:nvSpPr>
            <p:cNvPr id="55" name="Rectangle 27">
              <a:extLst>
                <a:ext uri="{FF2B5EF4-FFF2-40B4-BE49-F238E27FC236}">
                  <a16:creationId xmlns:a16="http://schemas.microsoft.com/office/drawing/2014/main" id="{53F76846-0C0A-4028-AEB9-E9C921F16B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2169" y="513443"/>
              <a:ext cx="1771822" cy="715896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spcBef>
                  <a:spcPct val="0"/>
                </a:spcBef>
              </a:pPr>
              <a:r>
                <a:rPr kumimoji="0" lang="en-GB" altLang="ja-JP" sz="1400" dirty="0">
                  <a:solidFill>
                    <a:srgbClr val="FFFFFF"/>
                  </a:solidFill>
                  <a:ea typeface="ＭＳ Ｐゴシック" charset="-128"/>
                </a:rPr>
                <a:t>Waste water 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kumimoji="0" lang="en-GB" altLang="ja-JP" sz="1400" dirty="0">
                  <a:solidFill>
                    <a:srgbClr val="FFFFFF"/>
                  </a:solidFill>
                  <a:ea typeface="ＭＳ Ｐゴシック" charset="-128"/>
                </a:rPr>
                <a:t>treatment</a:t>
              </a:r>
            </a:p>
          </p:txBody>
        </p:sp>
        <p:sp>
          <p:nvSpPr>
            <p:cNvPr id="60" name="Rectangle 32">
              <a:extLst>
                <a:ext uri="{FF2B5EF4-FFF2-40B4-BE49-F238E27FC236}">
                  <a16:creationId xmlns:a16="http://schemas.microsoft.com/office/drawing/2014/main" id="{BE2F21B3-FC0E-4C70-B561-FC02F5C271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2209" y="5139101"/>
              <a:ext cx="551359" cy="3181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spcBef>
                  <a:spcPct val="0"/>
                </a:spcBef>
              </a:pPr>
              <a:r>
                <a:rPr kumimoji="0" lang="en-US" altLang="ja-JP" sz="1000" dirty="0">
                  <a:ea typeface="ＭＳ Ｐゴシック" charset="-128"/>
                </a:rPr>
                <a:t>YP-03</a:t>
              </a:r>
              <a:endParaRPr kumimoji="0" lang="en-GB" altLang="ja-JP" sz="1000" dirty="0">
                <a:ea typeface="ＭＳ Ｐゴシック" charset="-128"/>
              </a:endParaRPr>
            </a:p>
          </p:txBody>
        </p:sp>
        <p:sp>
          <p:nvSpPr>
            <p:cNvPr id="63" name="正方形/長方形 29">
              <a:extLst>
                <a:ext uri="{FF2B5EF4-FFF2-40B4-BE49-F238E27FC236}">
                  <a16:creationId xmlns:a16="http://schemas.microsoft.com/office/drawing/2014/main" id="{5DBA59E6-158A-4825-A583-7AC47BE4E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9776" y="3965805"/>
              <a:ext cx="986838" cy="249007"/>
            </a:xfrm>
            <a:prstGeom prst="rect">
              <a:avLst/>
            </a:prstGeom>
            <a:solidFill>
              <a:srgbClr val="92D05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spcBef>
                  <a:spcPct val="0"/>
                </a:spcBef>
              </a:pPr>
              <a:r>
                <a:rPr kumimoji="0" lang="en-GB" altLang="ja-JP" dirty="0">
                  <a:solidFill>
                    <a:srgbClr val="000000"/>
                  </a:solidFill>
                  <a:ea typeface="ＭＳ Ｐゴシック" charset="-128"/>
                </a:rPr>
                <a:t>Notch</a:t>
              </a:r>
              <a:endParaRPr kumimoji="0" lang="en-US" altLang="ja-JP" dirty="0">
                <a:solidFill>
                  <a:srgbClr val="000000"/>
                </a:solidFill>
                <a:ea typeface="ＭＳ Ｐゴシック" charset="-128"/>
              </a:endParaRPr>
            </a:p>
          </p:txBody>
        </p:sp>
        <p:sp>
          <p:nvSpPr>
            <p:cNvPr id="64" name="正方形/長方形 29">
              <a:extLst>
                <a:ext uri="{FF2B5EF4-FFF2-40B4-BE49-F238E27FC236}">
                  <a16:creationId xmlns:a16="http://schemas.microsoft.com/office/drawing/2014/main" id="{1C281797-1F86-40F9-9A18-2B6531416E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3568" y="3860873"/>
              <a:ext cx="583130" cy="662292"/>
            </a:xfrm>
            <a:prstGeom prst="rect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spcBef>
                  <a:spcPct val="0"/>
                </a:spcBef>
              </a:pPr>
              <a:r>
                <a:rPr kumimoji="0" lang="en-US" altLang="ja-JP" dirty="0">
                  <a:solidFill>
                    <a:srgbClr val="000000"/>
                  </a:solidFill>
                  <a:ea typeface="ＭＳ Ｐゴシック" charset="-128"/>
                </a:rPr>
                <a:t>NC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kumimoji="0" lang="en-US" altLang="ja-JP" dirty="0">
                  <a:solidFill>
                    <a:srgbClr val="000000"/>
                  </a:solidFill>
                  <a:ea typeface="ＭＳ Ｐゴシック" charset="-128"/>
                </a:rPr>
                <a:t>area</a:t>
              </a:r>
            </a:p>
          </p:txBody>
        </p:sp>
        <p:sp>
          <p:nvSpPr>
            <p:cNvPr id="65" name="正方形/長方形 29">
              <a:extLst>
                <a:ext uri="{FF2B5EF4-FFF2-40B4-BE49-F238E27FC236}">
                  <a16:creationId xmlns:a16="http://schemas.microsoft.com/office/drawing/2014/main" id="{44EC761F-E2A4-4C2A-B176-224B9AC46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7863" y="4871072"/>
              <a:ext cx="1794250" cy="249007"/>
            </a:xfrm>
            <a:prstGeom prst="rect">
              <a:avLst/>
            </a:prstGeom>
            <a:solidFill>
              <a:srgbClr val="3399FF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spcBef>
                  <a:spcPct val="0"/>
                </a:spcBef>
              </a:pPr>
              <a:r>
                <a:rPr kumimoji="0" lang="en-GB" altLang="ja-JP" sz="1600" dirty="0">
                  <a:solidFill>
                    <a:srgbClr val="000000"/>
                  </a:solidFill>
                  <a:ea typeface="ＭＳ Ｐゴシック" charset="-128"/>
                </a:rPr>
                <a:t>Y06</a:t>
              </a:r>
              <a:endParaRPr kumimoji="0" lang="en-US" altLang="ja-JP" sz="1600" dirty="0">
                <a:solidFill>
                  <a:srgbClr val="000000"/>
                </a:solidFill>
                <a:ea typeface="ＭＳ Ｐゴシック" charset="-128"/>
              </a:endParaRPr>
            </a:p>
          </p:txBody>
        </p:sp>
        <p:sp>
          <p:nvSpPr>
            <p:cNvPr id="67" name="Rectangle 9">
              <a:extLst>
                <a:ext uri="{FF2B5EF4-FFF2-40B4-BE49-F238E27FC236}">
                  <a16:creationId xmlns:a16="http://schemas.microsoft.com/office/drawing/2014/main" id="{D3C41F12-47D5-4CBB-9149-B93D76A9D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956" y="2194333"/>
              <a:ext cx="635793" cy="1089277"/>
            </a:xfrm>
            <a:prstGeom prst="rect">
              <a:avLst/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spcBef>
                  <a:spcPct val="0"/>
                </a:spcBef>
              </a:pPr>
              <a:r>
                <a:rPr kumimoji="0" lang="en-GB" altLang="ja-JP" sz="1600" dirty="0">
                  <a:ea typeface="ＭＳ Ｐゴシック" charset="-128"/>
                </a:rPr>
                <a:t>AM</a:t>
              </a:r>
            </a:p>
          </p:txBody>
        </p:sp>
        <p:sp>
          <p:nvSpPr>
            <p:cNvPr id="68" name="Rectangle 9">
              <a:extLst>
                <a:ext uri="{FF2B5EF4-FFF2-40B4-BE49-F238E27FC236}">
                  <a16:creationId xmlns:a16="http://schemas.microsoft.com/office/drawing/2014/main" id="{BECFD690-F66B-499E-8CA7-9C067D101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0723" y="2202737"/>
              <a:ext cx="1024218" cy="1089277"/>
            </a:xfrm>
            <a:prstGeom prst="rect">
              <a:avLst/>
            </a:prstGeom>
            <a:solidFill>
              <a:srgbClr val="99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spcBef>
                  <a:spcPct val="0"/>
                </a:spcBef>
              </a:pPr>
              <a:r>
                <a:rPr kumimoji="0" lang="en-GB" altLang="ja-JP" sz="1600" dirty="0">
                  <a:ea typeface="ＭＳ Ｐゴシック" charset="-128"/>
                </a:rPr>
                <a:t>Ink Jet 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kumimoji="0" lang="en-GB" altLang="ja-JP" sz="1600" dirty="0">
                  <a:ea typeface="ＭＳ Ｐゴシック" charset="-128"/>
                </a:rPr>
                <a:t>&amp; 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kumimoji="0" lang="en-GB" altLang="ja-JP" sz="1600" dirty="0">
                  <a:ea typeface="ＭＳ Ｐゴシック" charset="-128"/>
                </a:rPr>
                <a:t>VCM</a:t>
              </a:r>
            </a:p>
          </p:txBody>
        </p:sp>
        <p:sp>
          <p:nvSpPr>
            <p:cNvPr id="69" name="正方形/長方形 29">
              <a:extLst>
                <a:ext uri="{FF2B5EF4-FFF2-40B4-BE49-F238E27FC236}">
                  <a16:creationId xmlns:a16="http://schemas.microsoft.com/office/drawing/2014/main" id="{CE1CC320-E330-47E8-A942-516846AC0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4326" y="5983077"/>
              <a:ext cx="1461712" cy="257937"/>
            </a:xfrm>
            <a:prstGeom prst="rect">
              <a:avLst/>
            </a:prstGeom>
            <a:solidFill>
              <a:srgbClr val="3399FF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spcBef>
                  <a:spcPct val="0"/>
                </a:spcBef>
              </a:pPr>
              <a:r>
                <a:rPr kumimoji="0" lang="en-GB" altLang="ja-JP" sz="1600" dirty="0">
                  <a:solidFill>
                    <a:srgbClr val="000000"/>
                  </a:solidFill>
                  <a:ea typeface="ＭＳ Ｐゴシック" charset="-128"/>
                </a:rPr>
                <a:t>Y02</a:t>
              </a:r>
              <a:endParaRPr kumimoji="0" lang="en-US" altLang="ja-JP" sz="1600" dirty="0">
                <a:solidFill>
                  <a:srgbClr val="000000"/>
                </a:solidFill>
                <a:ea typeface="ＭＳ Ｐゴシック" charset="-128"/>
              </a:endParaRPr>
            </a:p>
          </p:txBody>
        </p:sp>
        <p:sp>
          <p:nvSpPr>
            <p:cNvPr id="70" name="正方形/長方形 29">
              <a:extLst>
                <a:ext uri="{FF2B5EF4-FFF2-40B4-BE49-F238E27FC236}">
                  <a16:creationId xmlns:a16="http://schemas.microsoft.com/office/drawing/2014/main" id="{8DF0C3AA-E25C-4B25-ABA4-16E5427513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1773" y="4383912"/>
              <a:ext cx="1523204" cy="246472"/>
            </a:xfrm>
            <a:prstGeom prst="rect">
              <a:avLst/>
            </a:prstGeom>
            <a:solidFill>
              <a:srgbClr val="3399FF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spcBef>
                  <a:spcPct val="0"/>
                </a:spcBef>
              </a:pPr>
              <a:r>
                <a:rPr kumimoji="0" lang="en-GB" altLang="ja-JP" sz="1600" dirty="0">
                  <a:solidFill>
                    <a:srgbClr val="000000"/>
                  </a:solidFill>
                  <a:ea typeface="ＭＳ Ｐゴシック" charset="-128"/>
                </a:rPr>
                <a:t>Y07</a:t>
              </a:r>
              <a:endParaRPr kumimoji="0" lang="en-US" altLang="ja-JP" sz="1600" dirty="0">
                <a:solidFill>
                  <a:srgbClr val="000000"/>
                </a:solidFill>
                <a:ea typeface="ＭＳ Ｐゴシック" charset="-128"/>
              </a:endParaRPr>
            </a:p>
          </p:txBody>
        </p:sp>
        <p:sp>
          <p:nvSpPr>
            <p:cNvPr id="71" name="Rectangle 32">
              <a:extLst>
                <a:ext uri="{FF2B5EF4-FFF2-40B4-BE49-F238E27FC236}">
                  <a16:creationId xmlns:a16="http://schemas.microsoft.com/office/drawing/2014/main" id="{9DB0912B-2795-4376-8563-4A31A100E9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9339" y="4672986"/>
              <a:ext cx="551359" cy="3181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spcBef>
                  <a:spcPct val="0"/>
                </a:spcBef>
              </a:pPr>
              <a:r>
                <a:rPr kumimoji="0" lang="en-US" altLang="ja-JP" sz="1000" dirty="0">
                  <a:ea typeface="ＭＳ Ｐゴシック" charset="-128"/>
                </a:rPr>
                <a:t>YP-04</a:t>
              </a:r>
              <a:endParaRPr kumimoji="0" lang="en-GB" altLang="ja-JP" sz="1000" dirty="0">
                <a:ea typeface="ＭＳ Ｐゴシック" charset="-128"/>
              </a:endParaRPr>
            </a:p>
          </p:txBody>
        </p:sp>
        <p:sp>
          <p:nvSpPr>
            <p:cNvPr id="72" name="Rectangle 9">
              <a:extLst>
                <a:ext uri="{FF2B5EF4-FFF2-40B4-BE49-F238E27FC236}">
                  <a16:creationId xmlns:a16="http://schemas.microsoft.com/office/drawing/2014/main" id="{05866195-6F18-475E-A1BA-8B96105E3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3806" y="2173492"/>
              <a:ext cx="455018" cy="2031095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spcBef>
                  <a:spcPct val="0"/>
                </a:spcBef>
              </a:pPr>
              <a:r>
                <a:rPr kumimoji="0" lang="en-GB" altLang="ja-JP" sz="1600" dirty="0">
                  <a:ea typeface="ＭＳ Ｐゴシック" charset="-128"/>
                </a:rPr>
                <a:t>TW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4AF9E6C-24E0-467C-9966-2BCAADF65B35}"/>
                </a:ext>
              </a:extLst>
            </p:cNvPr>
            <p:cNvSpPr/>
            <p:nvPr/>
          </p:nvSpPr>
          <p:spPr>
            <a:xfrm>
              <a:off x="4087555" y="6427025"/>
              <a:ext cx="14478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spcBef>
                  <a:spcPct val="0"/>
                </a:spcBef>
                <a:defRPr/>
              </a:pPr>
              <a:r>
                <a:rPr kumimoji="0" lang="en-GB" sz="1600" b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GB" sz="16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Gauge room</a:t>
              </a:r>
            </a:p>
          </p:txBody>
        </p:sp>
      </p:grpSp>
      <p:sp>
        <p:nvSpPr>
          <p:cNvPr id="9" name="Text Box 15">
            <a:extLst>
              <a:ext uri="{FF2B5EF4-FFF2-40B4-BE49-F238E27FC236}">
                <a16:creationId xmlns:a16="http://schemas.microsoft.com/office/drawing/2014/main" id="{8AEFCE08-53D7-4E60-9F9F-FBC5E9076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2656" y="6176083"/>
            <a:ext cx="19779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kumimoji="0" lang="en-GB" altLang="ja-JP" sz="1600" dirty="0">
                <a:solidFill>
                  <a:srgbClr val="0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ea typeface="ＭＳ Ｐゴシック" charset="-128"/>
              </a:rPr>
              <a:t>Machining area </a:t>
            </a:r>
          </a:p>
          <a:p>
            <a:pPr algn="ctr" eaLnBrk="1" hangingPunct="1"/>
            <a:r>
              <a:rPr kumimoji="0" lang="en-GB" altLang="ja-JP" sz="1600" dirty="0">
                <a:solidFill>
                  <a:srgbClr val="0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ea typeface="ＭＳ Ｐゴシック" charset="-128"/>
              </a:rPr>
              <a:t>40 m X 45 m</a:t>
            </a:r>
            <a:endParaRPr kumimoji="0" lang="en-GB" altLang="ja-JP" sz="1600" dirty="0"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ea typeface="ＭＳ Ｐゴシック" charset="-128"/>
            </a:endParaRPr>
          </a:p>
        </p:txBody>
      </p:sp>
      <p:sp>
        <p:nvSpPr>
          <p:cNvPr id="13" name="Rectangle 29">
            <a:extLst>
              <a:ext uri="{FF2B5EF4-FFF2-40B4-BE49-F238E27FC236}">
                <a16:creationId xmlns:a16="http://schemas.microsoft.com/office/drawing/2014/main" id="{65B4EA90-5BF6-4A06-92B0-0AA4A80D9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3073" y="2415413"/>
            <a:ext cx="1218554" cy="8778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b"/>
          <a:lstStyle/>
          <a:p>
            <a:pPr algn="ctr" eaLnBrk="1" hangingPunct="1">
              <a:spcBef>
                <a:spcPct val="0"/>
              </a:spcBef>
            </a:pPr>
            <a:r>
              <a:rPr kumimoji="0" lang="en-US" altLang="ja-JP" sz="1600" dirty="0">
                <a:solidFill>
                  <a:schemeClr val="bg1"/>
                </a:solidFill>
                <a:ea typeface="ＭＳ Ｐゴシック" charset="-128"/>
              </a:rPr>
              <a:t>Final</a:t>
            </a:r>
          </a:p>
          <a:p>
            <a:pPr algn="ctr" eaLnBrk="1" hangingPunct="1">
              <a:spcBef>
                <a:spcPct val="0"/>
              </a:spcBef>
            </a:pPr>
            <a:r>
              <a:rPr kumimoji="0" lang="en-US" altLang="ja-JP" sz="1600" dirty="0">
                <a:solidFill>
                  <a:schemeClr val="bg1"/>
                </a:solidFill>
                <a:ea typeface="ＭＳ Ｐゴシック" charset="-128"/>
              </a:rPr>
              <a:t>Inspection</a:t>
            </a:r>
            <a:endParaRPr kumimoji="0" lang="en-GB" altLang="ja-JP" sz="1600" dirty="0">
              <a:solidFill>
                <a:schemeClr val="bg1"/>
              </a:solidFill>
              <a:ea typeface="ＭＳ Ｐゴシック" charset="-128"/>
            </a:endParaRPr>
          </a:p>
        </p:txBody>
      </p:sp>
      <p:cxnSp>
        <p:nvCxnSpPr>
          <p:cNvPr id="20" name="Přímá spojovací čára 52">
            <a:extLst>
              <a:ext uri="{FF2B5EF4-FFF2-40B4-BE49-F238E27FC236}">
                <a16:creationId xmlns:a16="http://schemas.microsoft.com/office/drawing/2014/main" id="{BC5DAAA2-71BE-4F57-A950-405CFEB14D2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227728" y="2288768"/>
            <a:ext cx="4762" cy="279400"/>
          </a:xfrm>
          <a:prstGeom prst="line">
            <a:avLst/>
          </a:prstGeom>
          <a:noFill/>
          <a:ln w="63500" cap="rnd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Oblouk 29">
            <a:extLst>
              <a:ext uri="{FF2B5EF4-FFF2-40B4-BE49-F238E27FC236}">
                <a16:creationId xmlns:a16="http://schemas.microsoft.com/office/drawing/2014/main" id="{C275092A-3C31-4291-B3A2-4BD0120BE40A}"/>
              </a:ext>
            </a:extLst>
          </p:cNvPr>
          <p:cNvSpPr/>
          <p:nvPr/>
        </p:nvSpPr>
        <p:spPr bwMode="auto">
          <a:xfrm rot="20921750">
            <a:off x="7760450" y="2082083"/>
            <a:ext cx="473732" cy="502295"/>
          </a:xfrm>
          <a:prstGeom prst="arc">
            <a:avLst/>
          </a:prstGeom>
          <a:noFill/>
          <a:ln w="635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GB" sz="2400" dirty="0"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cxnSp>
        <p:nvCxnSpPr>
          <p:cNvPr id="41" name="Přímá spojovací čára 52">
            <a:extLst>
              <a:ext uri="{FF2B5EF4-FFF2-40B4-BE49-F238E27FC236}">
                <a16:creationId xmlns:a16="http://schemas.microsoft.com/office/drawing/2014/main" id="{DB8713AF-A39C-4CAD-99F5-28ED46BC9828}"/>
              </a:ext>
            </a:extLst>
          </p:cNvPr>
          <p:cNvCxnSpPr>
            <a:cxnSpLocks noChangeShapeType="1"/>
            <a:stCxn id="42" idx="0"/>
          </p:cNvCxnSpPr>
          <p:nvPr/>
        </p:nvCxnSpPr>
        <p:spPr bwMode="auto">
          <a:xfrm>
            <a:off x="7423087" y="2078038"/>
            <a:ext cx="529884" cy="2262"/>
          </a:xfrm>
          <a:prstGeom prst="line">
            <a:avLst/>
          </a:prstGeom>
          <a:noFill/>
          <a:ln w="63500" cap="rnd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Oblouk 29">
            <a:extLst>
              <a:ext uri="{FF2B5EF4-FFF2-40B4-BE49-F238E27FC236}">
                <a16:creationId xmlns:a16="http://schemas.microsoft.com/office/drawing/2014/main" id="{956EBAF9-6B09-46B1-AB75-1A03B0FC7261}"/>
              </a:ext>
            </a:extLst>
          </p:cNvPr>
          <p:cNvSpPr/>
          <p:nvPr/>
        </p:nvSpPr>
        <p:spPr bwMode="auto">
          <a:xfrm rot="10980520">
            <a:off x="7201289" y="1490857"/>
            <a:ext cx="474435" cy="587586"/>
          </a:xfrm>
          <a:prstGeom prst="arc">
            <a:avLst/>
          </a:prstGeom>
          <a:noFill/>
          <a:ln w="635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GB" sz="2400" dirty="0"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2" name="Text Box 37">
            <a:extLst>
              <a:ext uri="{FF2B5EF4-FFF2-40B4-BE49-F238E27FC236}">
                <a16:creationId xmlns:a16="http://schemas.microsoft.com/office/drawing/2014/main" id="{8FF1B98C-F5F2-4797-A711-3ECF48923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5132" y="78183"/>
            <a:ext cx="1511300" cy="360363"/>
          </a:xfrm>
          <a:prstGeom prst="rect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txBody>
          <a:bodyPr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kumimoji="0" lang="en-GB" altLang="ja-JP" sz="1400" b="0" dirty="0">
                <a:solidFill>
                  <a:schemeClr val="bg1"/>
                </a:solidFill>
                <a:ea typeface="ＭＳ Ｐゴシック" charset="-128"/>
              </a:rPr>
              <a:t>Products</a:t>
            </a:r>
            <a:r>
              <a:rPr kumimoji="0" lang="en-US" altLang="ja-JP" sz="1400" b="0" dirty="0">
                <a:solidFill>
                  <a:schemeClr val="bg1"/>
                </a:solidFill>
                <a:ea typeface="ＭＳ Ｐゴシック" charset="-128"/>
              </a:rPr>
              <a:t>   </a:t>
            </a:r>
            <a:r>
              <a:rPr kumimoji="0" lang="cs-CZ" altLang="ja-JP" sz="1400" b="0" dirty="0">
                <a:solidFill>
                  <a:schemeClr val="bg1"/>
                </a:solidFill>
                <a:ea typeface="ＭＳ Ｐゴシック" charset="-128"/>
              </a:rPr>
              <a:t>OUT</a:t>
            </a:r>
            <a:r>
              <a:rPr kumimoji="0" lang="en-US" altLang="ja-JP" sz="1400" b="0" dirty="0">
                <a:solidFill>
                  <a:schemeClr val="bg1"/>
                </a:solidFill>
                <a:ea typeface="ＭＳ Ｐゴシック" charset="-128"/>
              </a:rPr>
              <a:t> </a:t>
            </a:r>
          </a:p>
        </p:txBody>
      </p:sp>
      <p:sp>
        <p:nvSpPr>
          <p:cNvPr id="46" name="Text Box 37">
            <a:extLst>
              <a:ext uri="{FF2B5EF4-FFF2-40B4-BE49-F238E27FC236}">
                <a16:creationId xmlns:a16="http://schemas.microsoft.com/office/drawing/2014/main" id="{21AC3860-B2F2-4C5F-9107-29A0F0992B9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447138" y="4608543"/>
            <a:ext cx="1657350" cy="360363"/>
          </a:xfrm>
          <a:prstGeom prst="rect">
            <a:avLst/>
          </a:prstGeom>
          <a:solidFill>
            <a:srgbClr val="0000CC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kumimoji="0" lang="en-US" altLang="ja-JP" sz="1400" b="0" dirty="0">
                <a:solidFill>
                  <a:schemeClr val="bg1"/>
                </a:solidFill>
                <a:ea typeface="ＭＳ Ｐゴシック" charset="-128"/>
              </a:rPr>
              <a:t>Material   </a:t>
            </a:r>
            <a:r>
              <a:rPr kumimoji="0" lang="cs-CZ" altLang="ja-JP" sz="1400" b="0" dirty="0">
                <a:solidFill>
                  <a:schemeClr val="bg1"/>
                </a:solidFill>
                <a:ea typeface="ＭＳ Ｐゴシック" charset="-128"/>
              </a:rPr>
              <a:t>IN</a:t>
            </a:r>
            <a:r>
              <a:rPr kumimoji="0" lang="en-US" altLang="ja-JP" sz="1400" b="0" dirty="0">
                <a:solidFill>
                  <a:schemeClr val="bg1"/>
                </a:solidFill>
                <a:ea typeface="ＭＳ Ｐゴシック" charset="-128"/>
              </a:rPr>
              <a:t> </a:t>
            </a:r>
          </a:p>
        </p:txBody>
      </p:sp>
      <p:cxnSp>
        <p:nvCxnSpPr>
          <p:cNvPr id="31" name="Přímá spojovací čára 52">
            <a:extLst>
              <a:ext uri="{FF2B5EF4-FFF2-40B4-BE49-F238E27FC236}">
                <a16:creationId xmlns:a16="http://schemas.microsoft.com/office/drawing/2014/main" id="{5C9B810C-D308-439E-B8E5-34E2B6A2E4B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11728" y="2193501"/>
            <a:ext cx="0" cy="2362200"/>
          </a:xfrm>
          <a:prstGeom prst="line">
            <a:avLst/>
          </a:prstGeom>
          <a:noFill/>
          <a:ln w="63500" cap="rnd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Oblouk 28">
            <a:extLst>
              <a:ext uri="{FF2B5EF4-FFF2-40B4-BE49-F238E27FC236}">
                <a16:creationId xmlns:a16="http://schemas.microsoft.com/office/drawing/2014/main" id="{FFA68B60-F94B-4831-9CA6-8B30ABF655D5}"/>
              </a:ext>
            </a:extLst>
          </p:cNvPr>
          <p:cNvSpPr/>
          <p:nvPr/>
        </p:nvSpPr>
        <p:spPr bwMode="auto">
          <a:xfrm rot="11106839">
            <a:off x="4719423" y="4422004"/>
            <a:ext cx="338138" cy="306388"/>
          </a:xfrm>
          <a:prstGeom prst="arc">
            <a:avLst/>
          </a:prstGeom>
          <a:noFill/>
          <a:ln w="635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GB" sz="2400" dirty="0"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cxnSp>
        <p:nvCxnSpPr>
          <p:cNvPr id="33" name="Přímá spojovací čára 36">
            <a:extLst>
              <a:ext uri="{FF2B5EF4-FFF2-40B4-BE49-F238E27FC236}">
                <a16:creationId xmlns:a16="http://schemas.microsoft.com/office/drawing/2014/main" id="{00DF8967-BA68-4AA2-82EB-23BFACD09DCB}"/>
              </a:ext>
            </a:extLst>
          </p:cNvPr>
          <p:cNvCxnSpPr>
            <a:cxnSpLocks noChangeShapeType="1"/>
            <a:endCxn id="32" idx="0"/>
          </p:cNvCxnSpPr>
          <p:nvPr/>
        </p:nvCxnSpPr>
        <p:spPr bwMode="auto">
          <a:xfrm flipH="1" flipV="1">
            <a:off x="4874837" y="4727782"/>
            <a:ext cx="2298238" cy="23636"/>
          </a:xfrm>
          <a:prstGeom prst="line">
            <a:avLst/>
          </a:prstGeom>
          <a:noFill/>
          <a:ln w="63500" cap="rnd">
            <a:solidFill>
              <a:srgbClr val="0000CC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" name="Oblouk 28">
            <a:extLst>
              <a:ext uri="{FF2B5EF4-FFF2-40B4-BE49-F238E27FC236}">
                <a16:creationId xmlns:a16="http://schemas.microsoft.com/office/drawing/2014/main" id="{ECA685C1-1E8A-4B5E-85BD-85F9A7C96607}"/>
              </a:ext>
            </a:extLst>
          </p:cNvPr>
          <p:cNvSpPr/>
          <p:nvPr/>
        </p:nvSpPr>
        <p:spPr bwMode="auto">
          <a:xfrm rot="16200000">
            <a:off x="3894106" y="1975737"/>
            <a:ext cx="732975" cy="590416"/>
          </a:xfrm>
          <a:prstGeom prst="arc">
            <a:avLst>
              <a:gd name="adj1" fmla="val 17556380"/>
              <a:gd name="adj2" fmla="val 0"/>
            </a:avLst>
          </a:prstGeom>
          <a:noFill/>
          <a:ln w="635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GB" sz="2400" dirty="0"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51" name="Oblouk 28">
            <a:extLst>
              <a:ext uri="{FF2B5EF4-FFF2-40B4-BE49-F238E27FC236}">
                <a16:creationId xmlns:a16="http://schemas.microsoft.com/office/drawing/2014/main" id="{92E9B066-1BCA-4E13-96DC-7761E73EEF4A}"/>
              </a:ext>
            </a:extLst>
          </p:cNvPr>
          <p:cNvSpPr/>
          <p:nvPr/>
        </p:nvSpPr>
        <p:spPr bwMode="auto">
          <a:xfrm rot="16200000">
            <a:off x="4265441" y="2079505"/>
            <a:ext cx="614080" cy="315861"/>
          </a:xfrm>
          <a:prstGeom prst="arc">
            <a:avLst>
              <a:gd name="adj1" fmla="val 17690422"/>
              <a:gd name="adj2" fmla="val 0"/>
            </a:avLst>
          </a:prstGeom>
          <a:noFill/>
          <a:ln w="635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GB" sz="2400" dirty="0"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52" name="Oblouk 28">
            <a:extLst>
              <a:ext uri="{FF2B5EF4-FFF2-40B4-BE49-F238E27FC236}">
                <a16:creationId xmlns:a16="http://schemas.microsoft.com/office/drawing/2014/main" id="{62FE403B-4E97-42EC-A81D-CC93C6A29BEA}"/>
              </a:ext>
            </a:extLst>
          </p:cNvPr>
          <p:cNvSpPr/>
          <p:nvPr/>
        </p:nvSpPr>
        <p:spPr bwMode="auto">
          <a:xfrm rot="549282">
            <a:off x="4197099" y="1911945"/>
            <a:ext cx="516855" cy="718328"/>
          </a:xfrm>
          <a:prstGeom prst="arc">
            <a:avLst>
              <a:gd name="adj1" fmla="val 16200000"/>
              <a:gd name="adj2" fmla="val 20777541"/>
            </a:avLst>
          </a:prstGeom>
          <a:noFill/>
          <a:ln w="635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GB" sz="2400" dirty="0"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cxnSp>
        <p:nvCxnSpPr>
          <p:cNvPr id="53" name="Přímá spojovací čára 36">
            <a:extLst>
              <a:ext uri="{FF2B5EF4-FFF2-40B4-BE49-F238E27FC236}">
                <a16:creationId xmlns:a16="http://schemas.microsoft.com/office/drawing/2014/main" id="{A046A62F-4795-4B12-A7BA-357E8A700E88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224926" y="1906051"/>
            <a:ext cx="264463" cy="6499"/>
          </a:xfrm>
          <a:prstGeom prst="line">
            <a:avLst/>
          </a:prstGeom>
          <a:noFill/>
          <a:ln w="63500" cap="rnd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Přímá spojovací čára 52">
            <a:extLst>
              <a:ext uri="{FF2B5EF4-FFF2-40B4-BE49-F238E27FC236}">
                <a16:creationId xmlns:a16="http://schemas.microsoft.com/office/drawing/2014/main" id="{27487F0A-8059-4381-8451-BEDD088EC11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200023" y="413307"/>
            <a:ext cx="0" cy="1377709"/>
          </a:xfrm>
          <a:prstGeom prst="line">
            <a:avLst/>
          </a:prstGeom>
          <a:noFill/>
          <a:ln w="63500" cap="rnd">
            <a:solidFill>
              <a:srgbClr val="0000CC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Přímá spojovací čára 37">
            <a:extLst>
              <a:ext uri="{FF2B5EF4-FFF2-40B4-BE49-F238E27FC236}">
                <a16:creationId xmlns:a16="http://schemas.microsoft.com/office/drawing/2014/main" id="{2DB2B4A0-6503-4209-BD25-FC1B24B88D96}"/>
              </a:ext>
            </a:extLst>
          </p:cNvPr>
          <p:cNvCxnSpPr>
            <a:cxnSpLocks noChangeShapeType="1"/>
            <a:stCxn id="61" idx="2"/>
            <a:endCxn id="23" idx="2"/>
          </p:cNvCxnSpPr>
          <p:nvPr/>
        </p:nvCxnSpPr>
        <p:spPr bwMode="auto">
          <a:xfrm>
            <a:off x="2137145" y="5016340"/>
            <a:ext cx="2659" cy="757962"/>
          </a:xfrm>
          <a:prstGeom prst="line">
            <a:avLst/>
          </a:prstGeom>
          <a:noFill/>
          <a:ln w="63500" cap="rnd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Oblouk 26">
            <a:extLst>
              <a:ext uri="{FF2B5EF4-FFF2-40B4-BE49-F238E27FC236}">
                <a16:creationId xmlns:a16="http://schemas.microsoft.com/office/drawing/2014/main" id="{D5BCA7B8-C19D-41F5-ACA1-1C3C6A96A756}"/>
              </a:ext>
            </a:extLst>
          </p:cNvPr>
          <p:cNvSpPr/>
          <p:nvPr/>
        </p:nvSpPr>
        <p:spPr bwMode="auto">
          <a:xfrm rot="10800000">
            <a:off x="2139804" y="5413940"/>
            <a:ext cx="914400" cy="720725"/>
          </a:xfrm>
          <a:prstGeom prst="arc">
            <a:avLst/>
          </a:prstGeom>
          <a:noFill/>
          <a:ln w="63500" cap="flat" cmpd="sng" algn="ctr">
            <a:solidFill>
              <a:srgbClr val="0000CC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GB" sz="2400" dirty="0"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45" name="Oblouk 25">
            <a:extLst>
              <a:ext uri="{FF2B5EF4-FFF2-40B4-BE49-F238E27FC236}">
                <a16:creationId xmlns:a16="http://schemas.microsoft.com/office/drawing/2014/main" id="{EB9068C2-4AAD-446A-98EE-33B6FDB61A50}"/>
              </a:ext>
            </a:extLst>
          </p:cNvPr>
          <p:cNvSpPr/>
          <p:nvPr/>
        </p:nvSpPr>
        <p:spPr bwMode="auto">
          <a:xfrm>
            <a:off x="1537615" y="4788726"/>
            <a:ext cx="595804" cy="426300"/>
          </a:xfrm>
          <a:prstGeom prst="arc">
            <a:avLst/>
          </a:prstGeom>
          <a:noFill/>
          <a:ln w="635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GB" sz="2400" dirty="0"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47" name="Oblouk 26">
            <a:extLst>
              <a:ext uri="{FF2B5EF4-FFF2-40B4-BE49-F238E27FC236}">
                <a16:creationId xmlns:a16="http://schemas.microsoft.com/office/drawing/2014/main" id="{2BFF281E-5CB9-4503-A574-7E11FC883AB5}"/>
              </a:ext>
            </a:extLst>
          </p:cNvPr>
          <p:cNvSpPr/>
          <p:nvPr/>
        </p:nvSpPr>
        <p:spPr bwMode="auto">
          <a:xfrm rot="10800000">
            <a:off x="2139804" y="5056029"/>
            <a:ext cx="914400" cy="720725"/>
          </a:xfrm>
          <a:prstGeom prst="arc">
            <a:avLst/>
          </a:prstGeom>
          <a:noFill/>
          <a:ln w="63500" cap="flat" cmpd="sng" algn="ctr">
            <a:solidFill>
              <a:srgbClr val="0000CC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GB" sz="2400" dirty="0"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cxnSp>
        <p:nvCxnSpPr>
          <p:cNvPr id="57" name="Přímá spojovací čára 36">
            <a:extLst>
              <a:ext uri="{FF2B5EF4-FFF2-40B4-BE49-F238E27FC236}">
                <a16:creationId xmlns:a16="http://schemas.microsoft.com/office/drawing/2014/main" id="{64D76F8D-A3A4-468B-9975-5A9DC88C8645}"/>
              </a:ext>
            </a:extLst>
          </p:cNvPr>
          <p:cNvCxnSpPr>
            <a:cxnSpLocks noChangeShapeType="1"/>
            <a:stCxn id="45" idx="0"/>
            <a:endCxn id="46" idx="2"/>
          </p:cNvCxnSpPr>
          <p:nvPr/>
        </p:nvCxnSpPr>
        <p:spPr bwMode="auto">
          <a:xfrm flipH="1" flipV="1">
            <a:off x="561719" y="4788725"/>
            <a:ext cx="1273798" cy="1"/>
          </a:xfrm>
          <a:prstGeom prst="line">
            <a:avLst/>
          </a:prstGeom>
          <a:noFill/>
          <a:ln w="63500" cap="rnd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" name="Oblouk 26">
            <a:extLst>
              <a:ext uri="{FF2B5EF4-FFF2-40B4-BE49-F238E27FC236}">
                <a16:creationId xmlns:a16="http://schemas.microsoft.com/office/drawing/2014/main" id="{6182357F-79B1-42F2-85AF-998AD53BA6F8}"/>
              </a:ext>
            </a:extLst>
          </p:cNvPr>
          <p:cNvSpPr/>
          <p:nvPr/>
        </p:nvSpPr>
        <p:spPr bwMode="auto">
          <a:xfrm rot="10391406">
            <a:off x="2133906" y="4583984"/>
            <a:ext cx="918230" cy="755833"/>
          </a:xfrm>
          <a:prstGeom prst="arc">
            <a:avLst/>
          </a:prstGeom>
          <a:noFill/>
          <a:ln w="63500" cap="flat" cmpd="sng" algn="ctr">
            <a:solidFill>
              <a:srgbClr val="0000CC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GB" sz="2400" dirty="0"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37" name="Oblouk 28">
            <a:extLst>
              <a:ext uri="{FF2B5EF4-FFF2-40B4-BE49-F238E27FC236}">
                <a16:creationId xmlns:a16="http://schemas.microsoft.com/office/drawing/2014/main" id="{68BD7153-DC3D-4FAF-8B8A-DBF04264B033}"/>
              </a:ext>
            </a:extLst>
          </p:cNvPr>
          <p:cNvSpPr/>
          <p:nvPr/>
        </p:nvSpPr>
        <p:spPr bwMode="auto">
          <a:xfrm rot="6492139">
            <a:off x="6130195" y="4293577"/>
            <a:ext cx="748497" cy="717154"/>
          </a:xfrm>
          <a:prstGeom prst="arc">
            <a:avLst>
              <a:gd name="adj1" fmla="val 16200000"/>
              <a:gd name="adj2" fmla="val 21012799"/>
            </a:avLst>
          </a:prstGeom>
          <a:noFill/>
          <a:ln w="635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GB" sz="2400" dirty="0"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38" name="Oblouk 28">
            <a:extLst>
              <a:ext uri="{FF2B5EF4-FFF2-40B4-BE49-F238E27FC236}">
                <a16:creationId xmlns:a16="http://schemas.microsoft.com/office/drawing/2014/main" id="{D05F6430-81CB-4337-8B38-BFD0E4DBA0F4}"/>
              </a:ext>
            </a:extLst>
          </p:cNvPr>
          <p:cNvSpPr/>
          <p:nvPr/>
        </p:nvSpPr>
        <p:spPr bwMode="auto">
          <a:xfrm rot="6492139">
            <a:off x="6200797" y="5035037"/>
            <a:ext cx="607884" cy="715423"/>
          </a:xfrm>
          <a:prstGeom prst="arc">
            <a:avLst>
              <a:gd name="adj1" fmla="val 16200000"/>
              <a:gd name="adj2" fmla="val 21247122"/>
            </a:avLst>
          </a:prstGeom>
          <a:noFill/>
          <a:ln w="635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GB" sz="2400" dirty="0"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cxnSp>
        <p:nvCxnSpPr>
          <p:cNvPr id="39" name="Přímá spojovací čára 52">
            <a:extLst>
              <a:ext uri="{FF2B5EF4-FFF2-40B4-BE49-F238E27FC236}">
                <a16:creationId xmlns:a16="http://schemas.microsoft.com/office/drawing/2014/main" id="{56AC544D-E608-4E33-8DE8-36CFA3C86984}"/>
              </a:ext>
            </a:extLst>
          </p:cNvPr>
          <p:cNvCxnSpPr>
            <a:cxnSpLocks noChangeShapeType="1"/>
            <a:stCxn id="37" idx="0"/>
            <a:endCxn id="90" idx="0"/>
          </p:cNvCxnSpPr>
          <p:nvPr/>
        </p:nvCxnSpPr>
        <p:spPr bwMode="auto">
          <a:xfrm flipH="1">
            <a:off x="6839886" y="4764163"/>
            <a:ext cx="5191" cy="1187459"/>
          </a:xfrm>
          <a:prstGeom prst="line">
            <a:avLst/>
          </a:prstGeom>
          <a:noFill/>
          <a:ln w="63500" cap="rnd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Oblouk 28">
            <a:extLst>
              <a:ext uri="{FF2B5EF4-FFF2-40B4-BE49-F238E27FC236}">
                <a16:creationId xmlns:a16="http://schemas.microsoft.com/office/drawing/2014/main" id="{32827995-FB46-48E6-9DC3-16CCD758BD68}"/>
              </a:ext>
            </a:extLst>
          </p:cNvPr>
          <p:cNvSpPr/>
          <p:nvPr/>
        </p:nvSpPr>
        <p:spPr bwMode="auto">
          <a:xfrm rot="6492139">
            <a:off x="6115254" y="4621765"/>
            <a:ext cx="738285" cy="751415"/>
          </a:xfrm>
          <a:prstGeom prst="arc">
            <a:avLst>
              <a:gd name="adj1" fmla="val 16200000"/>
              <a:gd name="adj2" fmla="val 21021997"/>
            </a:avLst>
          </a:prstGeom>
          <a:noFill/>
          <a:ln w="635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GB" sz="2400" dirty="0"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77" name="Oblouk 26">
            <a:extLst>
              <a:ext uri="{FF2B5EF4-FFF2-40B4-BE49-F238E27FC236}">
                <a16:creationId xmlns:a16="http://schemas.microsoft.com/office/drawing/2014/main" id="{671F909B-47C0-48BE-A0F0-F6CF811C450C}"/>
              </a:ext>
            </a:extLst>
          </p:cNvPr>
          <p:cNvSpPr/>
          <p:nvPr/>
        </p:nvSpPr>
        <p:spPr bwMode="auto">
          <a:xfrm rot="16403325" flipH="1" flipV="1">
            <a:off x="1320191" y="3786095"/>
            <a:ext cx="1245887" cy="785087"/>
          </a:xfrm>
          <a:prstGeom prst="arc">
            <a:avLst/>
          </a:prstGeom>
          <a:noFill/>
          <a:ln w="63500" cap="flat" cmpd="sng" algn="ctr">
            <a:solidFill>
              <a:srgbClr val="0000CC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GB" sz="2400" dirty="0"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7" name="Oblouk 27">
            <a:extLst>
              <a:ext uri="{FF2B5EF4-FFF2-40B4-BE49-F238E27FC236}">
                <a16:creationId xmlns:a16="http://schemas.microsoft.com/office/drawing/2014/main" id="{B4818C93-6CE7-4C98-AD26-E1E95AE50723}"/>
              </a:ext>
            </a:extLst>
          </p:cNvPr>
          <p:cNvSpPr/>
          <p:nvPr/>
        </p:nvSpPr>
        <p:spPr bwMode="auto">
          <a:xfrm rot="5400000">
            <a:off x="2923322" y="5115512"/>
            <a:ext cx="482821" cy="1638322"/>
          </a:xfrm>
          <a:prstGeom prst="arc">
            <a:avLst/>
          </a:prstGeom>
          <a:noFill/>
          <a:ln w="635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GB" sz="2400" dirty="0"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cxnSp>
        <p:nvCxnSpPr>
          <p:cNvPr id="28" name="Přímá spojovací čára 42">
            <a:extLst>
              <a:ext uri="{FF2B5EF4-FFF2-40B4-BE49-F238E27FC236}">
                <a16:creationId xmlns:a16="http://schemas.microsoft.com/office/drawing/2014/main" id="{444D1D9E-FC62-42AB-9694-BA22F400723D}"/>
              </a:ext>
            </a:extLst>
          </p:cNvPr>
          <p:cNvCxnSpPr>
            <a:cxnSpLocks noChangeShapeType="1"/>
            <a:endCxn id="27" idx="0"/>
          </p:cNvCxnSpPr>
          <p:nvPr/>
        </p:nvCxnSpPr>
        <p:spPr bwMode="auto">
          <a:xfrm flipH="1">
            <a:off x="3983894" y="4214812"/>
            <a:ext cx="11655" cy="1719861"/>
          </a:xfrm>
          <a:prstGeom prst="line">
            <a:avLst/>
          </a:prstGeom>
          <a:noFill/>
          <a:ln w="63500" cap="rnd">
            <a:solidFill>
              <a:srgbClr val="0000CC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" name="Přímá spojovací čára 42">
            <a:extLst>
              <a:ext uri="{FF2B5EF4-FFF2-40B4-BE49-F238E27FC236}">
                <a16:creationId xmlns:a16="http://schemas.microsoft.com/office/drawing/2014/main" id="{BEE90981-F1F8-4C5D-8EC8-BCAF5B5C5F07}"/>
              </a:ext>
            </a:extLst>
          </p:cNvPr>
          <p:cNvCxnSpPr>
            <a:cxnSpLocks noChangeShapeType="1"/>
            <a:stCxn id="19" idx="1"/>
          </p:cNvCxnSpPr>
          <p:nvPr/>
        </p:nvCxnSpPr>
        <p:spPr bwMode="auto">
          <a:xfrm flipH="1">
            <a:off x="4013140" y="5319667"/>
            <a:ext cx="624110" cy="0"/>
          </a:xfrm>
          <a:prstGeom prst="line">
            <a:avLst/>
          </a:prstGeom>
          <a:noFill/>
          <a:ln w="63500" cap="rnd">
            <a:solidFill>
              <a:srgbClr val="0000CC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6" name="Oblouk 27">
            <a:extLst>
              <a:ext uri="{FF2B5EF4-FFF2-40B4-BE49-F238E27FC236}">
                <a16:creationId xmlns:a16="http://schemas.microsoft.com/office/drawing/2014/main" id="{2E37B4B2-2CC9-4EC5-910C-2E43AC0B2DCA}"/>
              </a:ext>
            </a:extLst>
          </p:cNvPr>
          <p:cNvSpPr/>
          <p:nvPr/>
        </p:nvSpPr>
        <p:spPr bwMode="auto">
          <a:xfrm rot="5400000">
            <a:off x="2970083" y="4755615"/>
            <a:ext cx="411520" cy="1607886"/>
          </a:xfrm>
          <a:prstGeom prst="arc">
            <a:avLst/>
          </a:prstGeom>
          <a:noFill/>
          <a:ln w="635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GB" sz="2400" dirty="0"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87" name="Oblouk 27">
            <a:extLst>
              <a:ext uri="{FF2B5EF4-FFF2-40B4-BE49-F238E27FC236}">
                <a16:creationId xmlns:a16="http://schemas.microsoft.com/office/drawing/2014/main" id="{3B59CE22-806E-4283-9FBD-281A0BD4B419}"/>
              </a:ext>
            </a:extLst>
          </p:cNvPr>
          <p:cNvSpPr/>
          <p:nvPr/>
        </p:nvSpPr>
        <p:spPr bwMode="auto">
          <a:xfrm rot="5400000">
            <a:off x="2983315" y="4277279"/>
            <a:ext cx="396717" cy="1610022"/>
          </a:xfrm>
          <a:prstGeom prst="arc">
            <a:avLst/>
          </a:prstGeom>
          <a:noFill/>
          <a:ln w="635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GB" sz="2400" dirty="0"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88" name="Oblouk 27">
            <a:extLst>
              <a:ext uri="{FF2B5EF4-FFF2-40B4-BE49-F238E27FC236}">
                <a16:creationId xmlns:a16="http://schemas.microsoft.com/office/drawing/2014/main" id="{AB410B82-CE3F-4770-8314-348C4EC88A0D}"/>
              </a:ext>
            </a:extLst>
          </p:cNvPr>
          <p:cNvSpPr/>
          <p:nvPr/>
        </p:nvSpPr>
        <p:spPr bwMode="auto">
          <a:xfrm rot="5400000">
            <a:off x="3011338" y="3823936"/>
            <a:ext cx="366615" cy="1610022"/>
          </a:xfrm>
          <a:prstGeom prst="arc">
            <a:avLst/>
          </a:prstGeom>
          <a:noFill/>
          <a:ln w="635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GB" sz="2400" dirty="0"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90" name="Oblouk 28">
            <a:extLst>
              <a:ext uri="{FF2B5EF4-FFF2-40B4-BE49-F238E27FC236}">
                <a16:creationId xmlns:a16="http://schemas.microsoft.com/office/drawing/2014/main" id="{A6D15A5B-2CDF-48D7-91CC-EE5DCA8D1F78}"/>
              </a:ext>
            </a:extLst>
          </p:cNvPr>
          <p:cNvSpPr/>
          <p:nvPr/>
        </p:nvSpPr>
        <p:spPr bwMode="auto">
          <a:xfrm rot="6492139">
            <a:off x="5809638" y="5044574"/>
            <a:ext cx="747363" cy="1382303"/>
          </a:xfrm>
          <a:prstGeom prst="arc">
            <a:avLst>
              <a:gd name="adj1" fmla="val 16200000"/>
              <a:gd name="adj2" fmla="val 21247122"/>
            </a:avLst>
          </a:prstGeom>
          <a:noFill/>
          <a:ln w="635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GB" sz="2400" dirty="0"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95" name="Oblouk 28">
            <a:extLst>
              <a:ext uri="{FF2B5EF4-FFF2-40B4-BE49-F238E27FC236}">
                <a16:creationId xmlns:a16="http://schemas.microsoft.com/office/drawing/2014/main" id="{08FD544D-1686-4D18-8125-2C78CF32E553}"/>
              </a:ext>
            </a:extLst>
          </p:cNvPr>
          <p:cNvSpPr/>
          <p:nvPr/>
        </p:nvSpPr>
        <p:spPr bwMode="auto">
          <a:xfrm rot="16200000">
            <a:off x="3128992" y="1964853"/>
            <a:ext cx="957585" cy="666180"/>
          </a:xfrm>
          <a:prstGeom prst="arc">
            <a:avLst>
              <a:gd name="adj1" fmla="val 17556380"/>
              <a:gd name="adj2" fmla="val 0"/>
            </a:avLst>
          </a:prstGeom>
          <a:noFill/>
          <a:ln w="635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GB" sz="2400" dirty="0"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cxnSp>
        <p:nvCxnSpPr>
          <p:cNvPr id="96" name="Přímá spojovací čára 36">
            <a:extLst>
              <a:ext uri="{FF2B5EF4-FFF2-40B4-BE49-F238E27FC236}">
                <a16:creationId xmlns:a16="http://schemas.microsoft.com/office/drawing/2014/main" id="{EF879480-F39F-4796-8938-5E17BC471050}"/>
              </a:ext>
            </a:extLst>
          </p:cNvPr>
          <p:cNvCxnSpPr>
            <a:cxnSpLocks noChangeShapeType="1"/>
            <a:stCxn id="100" idx="0"/>
            <a:endCxn id="95" idx="2"/>
          </p:cNvCxnSpPr>
          <p:nvPr/>
        </p:nvCxnSpPr>
        <p:spPr bwMode="auto">
          <a:xfrm flipH="1" flipV="1">
            <a:off x="3607785" y="1819151"/>
            <a:ext cx="1169244" cy="8457"/>
          </a:xfrm>
          <a:prstGeom prst="line">
            <a:avLst/>
          </a:prstGeom>
          <a:noFill/>
          <a:ln w="63500" cap="rnd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0" name="Oblouk 28">
            <a:extLst>
              <a:ext uri="{FF2B5EF4-FFF2-40B4-BE49-F238E27FC236}">
                <a16:creationId xmlns:a16="http://schemas.microsoft.com/office/drawing/2014/main" id="{7733FF60-8A92-47E9-A3D1-E97122D450B2}"/>
              </a:ext>
            </a:extLst>
          </p:cNvPr>
          <p:cNvSpPr/>
          <p:nvPr/>
        </p:nvSpPr>
        <p:spPr bwMode="auto">
          <a:xfrm rot="549282">
            <a:off x="4536413" y="1824049"/>
            <a:ext cx="392331" cy="558778"/>
          </a:xfrm>
          <a:prstGeom prst="arc">
            <a:avLst>
              <a:gd name="adj1" fmla="val 16200000"/>
              <a:gd name="adj2" fmla="val 20777541"/>
            </a:avLst>
          </a:prstGeom>
          <a:noFill/>
          <a:ln w="635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GB" sz="2400" dirty="0"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cxnSp>
        <p:nvCxnSpPr>
          <p:cNvPr id="101" name="Přímá spojovací čára 52">
            <a:extLst>
              <a:ext uri="{FF2B5EF4-FFF2-40B4-BE49-F238E27FC236}">
                <a16:creationId xmlns:a16="http://schemas.microsoft.com/office/drawing/2014/main" id="{30F46F11-B3F8-4309-893C-A3A76932B97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31861" y="2075220"/>
            <a:ext cx="0" cy="1208390"/>
          </a:xfrm>
          <a:prstGeom prst="line">
            <a:avLst/>
          </a:prstGeom>
          <a:noFill/>
          <a:ln w="63500" cap="rnd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8" name="Oblouk 28">
            <a:extLst>
              <a:ext uri="{FF2B5EF4-FFF2-40B4-BE49-F238E27FC236}">
                <a16:creationId xmlns:a16="http://schemas.microsoft.com/office/drawing/2014/main" id="{6479D449-C65C-40AE-8D66-7D185F09931B}"/>
              </a:ext>
            </a:extLst>
          </p:cNvPr>
          <p:cNvSpPr/>
          <p:nvPr/>
        </p:nvSpPr>
        <p:spPr bwMode="auto">
          <a:xfrm rot="14649628" flipH="1">
            <a:off x="4852812" y="2900730"/>
            <a:ext cx="649495" cy="544500"/>
          </a:xfrm>
          <a:prstGeom prst="arc">
            <a:avLst>
              <a:gd name="adj1" fmla="val 16224194"/>
              <a:gd name="adj2" fmla="val 20777541"/>
            </a:avLst>
          </a:prstGeom>
          <a:noFill/>
          <a:ln w="635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GB" sz="2400" dirty="0"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cxnSp>
        <p:nvCxnSpPr>
          <p:cNvPr id="110" name="Přímá spojovací čára 36">
            <a:extLst>
              <a:ext uri="{FF2B5EF4-FFF2-40B4-BE49-F238E27FC236}">
                <a16:creationId xmlns:a16="http://schemas.microsoft.com/office/drawing/2014/main" id="{8194B482-AB16-4785-ADA3-BA23FDC23F84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237932" y="3483904"/>
            <a:ext cx="1947775" cy="18346"/>
          </a:xfrm>
          <a:prstGeom prst="line">
            <a:avLst/>
          </a:prstGeom>
          <a:noFill/>
          <a:ln w="63500" cap="rnd">
            <a:solidFill>
              <a:srgbClr val="0000CC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1" name="Oblouk 28">
            <a:extLst>
              <a:ext uri="{FF2B5EF4-FFF2-40B4-BE49-F238E27FC236}">
                <a16:creationId xmlns:a16="http://schemas.microsoft.com/office/drawing/2014/main" id="{82BDF3DD-E8CF-4E17-A895-D19342E6B49C}"/>
              </a:ext>
            </a:extLst>
          </p:cNvPr>
          <p:cNvSpPr/>
          <p:nvPr/>
        </p:nvSpPr>
        <p:spPr bwMode="auto">
          <a:xfrm rot="21095148">
            <a:off x="6102151" y="4494552"/>
            <a:ext cx="772051" cy="720725"/>
          </a:xfrm>
          <a:prstGeom prst="arc">
            <a:avLst>
              <a:gd name="adj1" fmla="val 16200000"/>
              <a:gd name="adj2" fmla="val 21012799"/>
            </a:avLst>
          </a:prstGeom>
          <a:noFill/>
          <a:ln w="635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GB" sz="2400" dirty="0"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134" name="Oblouk 26">
            <a:extLst>
              <a:ext uri="{FF2B5EF4-FFF2-40B4-BE49-F238E27FC236}">
                <a16:creationId xmlns:a16="http://schemas.microsoft.com/office/drawing/2014/main" id="{5E5C3872-F390-4EB2-AAFD-9B2343ABE763}"/>
              </a:ext>
            </a:extLst>
          </p:cNvPr>
          <p:cNvSpPr/>
          <p:nvPr/>
        </p:nvSpPr>
        <p:spPr bwMode="auto">
          <a:xfrm rot="9637063">
            <a:off x="3993155" y="4273170"/>
            <a:ext cx="715669" cy="1895497"/>
          </a:xfrm>
          <a:prstGeom prst="arc">
            <a:avLst/>
          </a:prstGeom>
          <a:noFill/>
          <a:ln w="63500" cap="flat" cmpd="sng" algn="ctr">
            <a:solidFill>
              <a:srgbClr val="0000CC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GB" sz="2400" dirty="0"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135" name="Oblouk 26">
            <a:extLst>
              <a:ext uri="{FF2B5EF4-FFF2-40B4-BE49-F238E27FC236}">
                <a16:creationId xmlns:a16="http://schemas.microsoft.com/office/drawing/2014/main" id="{3023B9FF-5210-4420-8A35-48EEE312655B}"/>
              </a:ext>
            </a:extLst>
          </p:cNvPr>
          <p:cNvSpPr/>
          <p:nvPr/>
        </p:nvSpPr>
        <p:spPr bwMode="auto">
          <a:xfrm rot="9637063">
            <a:off x="4002884" y="4625644"/>
            <a:ext cx="899357" cy="1167859"/>
          </a:xfrm>
          <a:prstGeom prst="arc">
            <a:avLst/>
          </a:prstGeom>
          <a:noFill/>
          <a:ln w="63500" cap="flat" cmpd="sng" algn="ctr">
            <a:solidFill>
              <a:srgbClr val="0000CC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GB" sz="2400" dirty="0"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136" name="Oblouk 26">
            <a:extLst>
              <a:ext uri="{FF2B5EF4-FFF2-40B4-BE49-F238E27FC236}">
                <a16:creationId xmlns:a16="http://schemas.microsoft.com/office/drawing/2014/main" id="{91F14858-9AEC-4394-AEAF-000DED094AF8}"/>
              </a:ext>
            </a:extLst>
          </p:cNvPr>
          <p:cNvSpPr/>
          <p:nvPr/>
        </p:nvSpPr>
        <p:spPr bwMode="auto">
          <a:xfrm rot="2465148" flipH="1">
            <a:off x="3942320" y="4866461"/>
            <a:ext cx="566309" cy="1291343"/>
          </a:xfrm>
          <a:prstGeom prst="arc">
            <a:avLst/>
          </a:prstGeom>
          <a:noFill/>
          <a:ln w="63500" cap="flat" cmpd="sng" algn="ctr">
            <a:solidFill>
              <a:srgbClr val="0000CC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GB" sz="2400" dirty="0"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147" name="Oblouk 26">
            <a:extLst>
              <a:ext uri="{FF2B5EF4-FFF2-40B4-BE49-F238E27FC236}">
                <a16:creationId xmlns:a16="http://schemas.microsoft.com/office/drawing/2014/main" id="{76E7793B-1F5D-4CF7-A209-E70ADAE1078A}"/>
              </a:ext>
            </a:extLst>
          </p:cNvPr>
          <p:cNvSpPr/>
          <p:nvPr/>
        </p:nvSpPr>
        <p:spPr bwMode="auto">
          <a:xfrm rot="4319972">
            <a:off x="3623286" y="3827269"/>
            <a:ext cx="586356" cy="1159071"/>
          </a:xfrm>
          <a:prstGeom prst="arc">
            <a:avLst/>
          </a:prstGeom>
          <a:noFill/>
          <a:ln w="63500" cap="flat" cmpd="sng" algn="ctr">
            <a:solidFill>
              <a:srgbClr val="0000CC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GB" sz="2400" dirty="0"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80" name="Oblouk 26">
            <a:extLst>
              <a:ext uri="{FF2B5EF4-FFF2-40B4-BE49-F238E27FC236}">
                <a16:creationId xmlns:a16="http://schemas.microsoft.com/office/drawing/2014/main" id="{2D2B7024-3894-463B-ADDF-096341EB9A1D}"/>
              </a:ext>
            </a:extLst>
          </p:cNvPr>
          <p:cNvSpPr/>
          <p:nvPr/>
        </p:nvSpPr>
        <p:spPr bwMode="auto">
          <a:xfrm rot="1787022" flipH="1">
            <a:off x="3961605" y="4369812"/>
            <a:ext cx="760715" cy="2182202"/>
          </a:xfrm>
          <a:prstGeom prst="arc">
            <a:avLst/>
          </a:prstGeom>
          <a:noFill/>
          <a:ln w="63500" cap="flat" cmpd="sng" algn="ctr">
            <a:solidFill>
              <a:srgbClr val="0000CC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GB" sz="2400" dirty="0"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8E4C146-150B-4981-B35A-55BAD35FCB32}"/>
              </a:ext>
            </a:extLst>
          </p:cNvPr>
          <p:cNvSpPr/>
          <p:nvPr/>
        </p:nvSpPr>
        <p:spPr>
          <a:xfrm>
            <a:off x="0" y="0"/>
            <a:ext cx="4724170" cy="4719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Impact" panose="020B0806030902050204" pitchFamily="34" charset="0"/>
              </a:rPr>
              <a:t>Our plant and process</a:t>
            </a:r>
            <a:endParaRPr lang="sr-Latn-ME" sz="36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82" name="Rectangle 9">
            <a:extLst>
              <a:ext uri="{FF2B5EF4-FFF2-40B4-BE49-F238E27FC236}">
                <a16:creationId xmlns:a16="http://schemas.microsoft.com/office/drawing/2014/main" id="{81FE09F2-6EE4-44F6-BDFF-D49CB142E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612" y="3155299"/>
            <a:ext cx="513124" cy="101030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spcBef>
                <a:spcPct val="0"/>
              </a:spcBef>
            </a:pPr>
            <a:r>
              <a:rPr kumimoji="0" lang="en-GB" altLang="ja-JP" sz="1400" dirty="0">
                <a:ea typeface="ＭＳ Ｐゴシック" charset="-128"/>
              </a:rPr>
              <a:t>MCF</a:t>
            </a:r>
          </a:p>
        </p:txBody>
      </p:sp>
      <p:cxnSp>
        <p:nvCxnSpPr>
          <p:cNvPr id="91" name="Přímá spojovací čára 36">
            <a:extLst>
              <a:ext uri="{FF2B5EF4-FFF2-40B4-BE49-F238E27FC236}">
                <a16:creationId xmlns:a16="http://schemas.microsoft.com/office/drawing/2014/main" id="{4752F67F-3B2E-4F42-BB7E-BEF2AB0DECD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473893" y="4198124"/>
            <a:ext cx="0" cy="377074"/>
          </a:xfrm>
          <a:prstGeom prst="line">
            <a:avLst/>
          </a:prstGeom>
          <a:noFill/>
          <a:ln w="63500" cap="rnd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" name="Oblouk 26">
            <a:extLst>
              <a:ext uri="{FF2B5EF4-FFF2-40B4-BE49-F238E27FC236}">
                <a16:creationId xmlns:a16="http://schemas.microsoft.com/office/drawing/2014/main" id="{5AFCAAA9-35CA-4E82-91F3-C811C700E884}"/>
              </a:ext>
            </a:extLst>
          </p:cNvPr>
          <p:cNvSpPr/>
          <p:nvPr/>
        </p:nvSpPr>
        <p:spPr bwMode="auto">
          <a:xfrm rot="10391406">
            <a:off x="2471442" y="4153146"/>
            <a:ext cx="918230" cy="755833"/>
          </a:xfrm>
          <a:prstGeom prst="arc">
            <a:avLst>
              <a:gd name="adj1" fmla="val 18952126"/>
              <a:gd name="adj2" fmla="val 0"/>
            </a:avLst>
          </a:prstGeom>
          <a:noFill/>
          <a:ln w="63500" cap="flat" cmpd="sng" algn="ctr">
            <a:solidFill>
              <a:srgbClr val="0000CC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GB" sz="2400" dirty="0"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93" name="Oblouk 26">
            <a:extLst>
              <a:ext uri="{FF2B5EF4-FFF2-40B4-BE49-F238E27FC236}">
                <a16:creationId xmlns:a16="http://schemas.microsoft.com/office/drawing/2014/main" id="{F14EB407-FD41-48D7-A450-781EE7AB1585}"/>
              </a:ext>
            </a:extLst>
          </p:cNvPr>
          <p:cNvSpPr/>
          <p:nvPr/>
        </p:nvSpPr>
        <p:spPr bwMode="auto">
          <a:xfrm rot="7096462">
            <a:off x="2215238" y="4028250"/>
            <a:ext cx="1670830" cy="1105156"/>
          </a:xfrm>
          <a:prstGeom prst="arc">
            <a:avLst>
              <a:gd name="adj1" fmla="val 21492735"/>
              <a:gd name="adj2" fmla="val 3813029"/>
            </a:avLst>
          </a:prstGeom>
          <a:noFill/>
          <a:ln w="63500" cap="flat" cmpd="sng" algn="ctr">
            <a:solidFill>
              <a:srgbClr val="0000CC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GB" sz="2400" dirty="0"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98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0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6000"/>
                            </p:stCondLst>
                            <p:childTnLst>
                              <p:par>
                                <p:cTn id="1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1000"/>
                            </p:stCondLst>
                            <p:childTnLst>
                              <p:par>
                                <p:cTn id="1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4000"/>
                            </p:stCondLst>
                            <p:childTnLst>
                              <p:par>
                                <p:cTn id="1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5000"/>
                            </p:stCondLst>
                            <p:childTnLst>
                              <p:par>
                                <p:cTn id="18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2" grpId="0" animBg="1"/>
      <p:bldP spid="22" grpId="0" animBg="1"/>
      <p:bldP spid="46" grpId="0" animBg="1"/>
      <p:bldP spid="32" grpId="0" animBg="1"/>
      <p:bldP spid="50" grpId="0" animBg="1"/>
      <p:bldP spid="51" grpId="0" animBg="1"/>
      <p:bldP spid="52" grpId="0" animBg="1"/>
      <p:bldP spid="23" grpId="0" animBg="1"/>
      <p:bldP spid="45" grpId="0" animBg="1"/>
      <p:bldP spid="47" grpId="0" animBg="1"/>
      <p:bldP spid="61" grpId="0" animBg="1"/>
      <p:bldP spid="37" grpId="0" animBg="1"/>
      <p:bldP spid="38" grpId="0" animBg="1"/>
      <p:bldP spid="66" grpId="0" animBg="1"/>
      <p:bldP spid="77" grpId="0" animBg="1"/>
      <p:bldP spid="27" grpId="0" animBg="1"/>
      <p:bldP spid="86" grpId="0" animBg="1"/>
      <p:bldP spid="87" grpId="0" animBg="1"/>
      <p:bldP spid="88" grpId="0" animBg="1"/>
      <p:bldP spid="90" grpId="0" animBg="1"/>
      <p:bldP spid="95" grpId="0" animBg="1"/>
      <p:bldP spid="100" grpId="0" animBg="1"/>
      <p:bldP spid="108" grpId="0" animBg="1"/>
      <p:bldP spid="131" grpId="0" animBg="1"/>
      <p:bldP spid="134" grpId="0" animBg="1"/>
      <p:bldP spid="135" grpId="0" animBg="1"/>
      <p:bldP spid="136" grpId="0" animBg="1"/>
      <p:bldP spid="147" grpId="0" animBg="1"/>
      <p:bldP spid="80" grpId="0" animBg="1"/>
      <p:bldP spid="92" grpId="0" animBg="1"/>
      <p:bldP spid="9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1776</TotalTime>
  <Words>468</Words>
  <Application>Microsoft Office PowerPoint</Application>
  <PresentationFormat>Widescreen</PresentationFormat>
  <Paragraphs>185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ＭＳ Ｐゴシック</vt:lpstr>
      <vt:lpstr>ＭＳ Ｐ明朝</vt:lpstr>
      <vt:lpstr>游ゴシック</vt:lpstr>
      <vt:lpstr>Aharoni</vt:lpstr>
      <vt:lpstr>Arial</vt:lpstr>
      <vt:lpstr>Calibri</vt:lpstr>
      <vt:lpstr>Calibri Light</vt:lpstr>
      <vt:lpstr>Impact</vt:lpstr>
      <vt:lpstr>Tahoma</vt:lpstr>
      <vt:lpstr>Office Theme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VUKOMANOVIC Jelena</dc:creator>
  <cp:lastModifiedBy>Safete Sadrija</cp:lastModifiedBy>
  <cp:revision>126</cp:revision>
  <dcterms:created xsi:type="dcterms:W3CDTF">2019-09-17T05:51:24Z</dcterms:created>
  <dcterms:modified xsi:type="dcterms:W3CDTF">2023-03-28T06:38:30Z</dcterms:modified>
</cp:coreProperties>
</file>