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319" r:id="rId3"/>
    <p:sldId id="337" r:id="rId4"/>
    <p:sldId id="303" r:id="rId5"/>
    <p:sldId id="341" r:id="rId6"/>
    <p:sldId id="369" r:id="rId7"/>
    <p:sldId id="375" r:id="rId8"/>
    <p:sldId id="370" r:id="rId9"/>
    <p:sldId id="371" r:id="rId10"/>
    <p:sldId id="377" r:id="rId11"/>
    <p:sldId id="376" r:id="rId12"/>
    <p:sldId id="374" r:id="rId13"/>
    <p:sldId id="351" r:id="rId14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FF3300"/>
    <a:srgbClr val="FA0000"/>
    <a:srgbClr val="9E0000"/>
    <a:srgbClr val="920000"/>
    <a:srgbClr val="FFCC99"/>
    <a:srgbClr val="FFFFCC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5" autoAdjust="0"/>
    <p:restoredTop sz="95058" autoAdjust="0"/>
  </p:normalViewPr>
  <p:slideViewPr>
    <p:cSldViewPr>
      <p:cViewPr varScale="1">
        <p:scale>
          <a:sx n="76" d="100"/>
          <a:sy n="76" d="100"/>
        </p:scale>
        <p:origin x="109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DC6817-02D2-438A-983A-A094825525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65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230403-5BA4-4124-B167-802F7C8DCB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932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5264E-CB6D-483E-AFD2-EEFE9112214E}" type="slidenum">
              <a:rPr lang="de-DE" smtClean="0">
                <a:latin typeface="Arial" pitchFamily="34" charset="0"/>
              </a:rPr>
              <a:pPr/>
              <a:t>1</a:t>
            </a:fld>
            <a:endParaRPr lang="de-DE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04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FA1C8-269D-44B4-8C4C-5217BF827AD0}" type="slidenum">
              <a:rPr lang="de-DE" smtClean="0">
                <a:latin typeface="Arial" pitchFamily="34" charset="0"/>
              </a:rPr>
              <a:pPr/>
              <a:t>10</a:t>
            </a:fld>
            <a:endParaRPr lang="de-DE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1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FA1C8-269D-44B4-8C4C-5217BF827AD0}" type="slidenum">
              <a:rPr lang="de-DE" smtClean="0">
                <a:latin typeface="Arial" pitchFamily="34" charset="0"/>
              </a:rPr>
              <a:pPr/>
              <a:t>11</a:t>
            </a:fld>
            <a:endParaRPr lang="de-DE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34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843D0-565C-408F-A740-ED7336BB7AE9}" type="slidenum">
              <a:rPr lang="de-DE" smtClean="0">
                <a:latin typeface="Arial" pitchFamily="34" charset="0"/>
              </a:rPr>
              <a:pPr/>
              <a:t>12</a:t>
            </a:fld>
            <a:endParaRPr lang="de-DE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0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13E6F-AFB8-40D2-BAF6-CC948B688360}" type="slidenum">
              <a:rPr lang="de-DE" smtClean="0">
                <a:latin typeface="Arial" pitchFamily="34" charset="0"/>
              </a:rPr>
              <a:pPr/>
              <a:t>13</a:t>
            </a:fld>
            <a:endParaRPr lang="de-DE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1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31F22-EFA4-420D-8563-25A491BFD436}" type="slidenum">
              <a:rPr lang="de-DE" smtClean="0">
                <a:latin typeface="Arial" pitchFamily="34" charset="0"/>
              </a:rPr>
              <a:pPr/>
              <a:t>2</a:t>
            </a:fld>
            <a:endParaRPr lang="de-DE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7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D5F46-6FD7-4E01-9330-F836AE9856F4}" type="slidenum">
              <a:rPr lang="de-DE" smtClean="0">
                <a:latin typeface="Arial" pitchFamily="34" charset="0"/>
              </a:rPr>
              <a:pPr/>
              <a:t>3</a:t>
            </a:fld>
            <a:endParaRPr lang="de-DE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4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B795B-6C58-4664-87DF-3F03B41A191A}" type="slidenum">
              <a:rPr lang="de-DE" smtClean="0">
                <a:latin typeface="Arial" pitchFamily="34" charset="0"/>
              </a:rPr>
              <a:pPr/>
              <a:t>4</a:t>
            </a:fld>
            <a:endParaRPr lang="de-DE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B795B-6C58-4664-87DF-3F03B41A191A}" type="slidenum">
              <a:rPr lang="de-DE" smtClean="0">
                <a:latin typeface="Arial" pitchFamily="34" charset="0"/>
              </a:rPr>
              <a:pPr/>
              <a:t>5</a:t>
            </a:fld>
            <a:endParaRPr lang="de-DE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2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04169-0CF4-4B28-83A8-1402077D63D3}" type="slidenum">
              <a:rPr lang="de-DE" smtClean="0">
                <a:latin typeface="Arial" pitchFamily="34" charset="0"/>
              </a:rPr>
              <a:pPr/>
              <a:t>6</a:t>
            </a:fld>
            <a:endParaRPr lang="de-DE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04169-0CF4-4B28-83A8-1402077D63D3}" type="slidenum">
              <a:rPr lang="de-DE" smtClean="0">
                <a:latin typeface="Arial" pitchFamily="34" charset="0"/>
              </a:rPr>
              <a:pPr/>
              <a:t>7</a:t>
            </a:fld>
            <a:endParaRPr lang="de-DE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9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04169-0CF4-4B28-83A8-1402077D63D3}" type="slidenum">
              <a:rPr lang="de-DE" smtClean="0">
                <a:latin typeface="Arial" pitchFamily="34" charset="0"/>
              </a:rPr>
              <a:pPr/>
              <a:t>8</a:t>
            </a:fld>
            <a:endParaRPr lang="de-DE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0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FA1C8-269D-44B4-8C4C-5217BF827AD0}" type="slidenum">
              <a:rPr lang="de-DE" smtClean="0">
                <a:latin typeface="Arial" pitchFamily="34" charset="0"/>
              </a:rPr>
              <a:pPr/>
              <a:t>9</a:t>
            </a:fld>
            <a:endParaRPr lang="de-DE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1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4ADE-ABA1-4CC2-AB5C-13BCB8AE3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6EA1-B373-4CD2-8CEF-52C3F384C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22AD-25BE-4358-827B-2133370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4AD1-0218-4185-832A-5640958A9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5B04-7A10-4231-855F-C40CC5FBA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9E4B-00E9-4CBB-94DB-58962FF4F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381C-0639-48CB-8516-C912AE93D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92FC-672A-4105-B156-561502F8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D56A-E50A-434A-B1B3-B3F4DA3FF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46AE-BE07-4F2B-969C-6EC0DF7D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F9152-BD59-4620-A948-B7A7A9CF4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A2B1DAC-E5AB-4BF1-8104-D54B52AFE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836"/>
            <a:ext cx="12192000" cy="6467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0582"/>
            <a:ext cx="5364006" cy="3325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5EFEFD-ECAA-4F02-97D9-42FF575102A5}"/>
              </a:ext>
            </a:extLst>
          </p:cNvPr>
          <p:cNvSpPr txBox="1"/>
          <p:nvPr/>
        </p:nvSpPr>
        <p:spPr>
          <a:xfrm>
            <a:off x="685800" y="548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600200" y="106680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Quality Management </a:t>
            </a:r>
            <a:r>
              <a:rPr lang="de-DE" sz="3200" b="1" dirty="0" err="1">
                <a:solidFill>
                  <a:srgbClr val="CC3300"/>
                </a:solidFill>
                <a:latin typeface="Myriad Pro" panose="020B0503030403020204" pitchFamily="34" charset="0"/>
              </a:rPr>
              <a:t>Certification</a:t>
            </a:r>
            <a:endParaRPr lang="de-DE" sz="3200" b="1" dirty="0">
              <a:solidFill>
                <a:srgbClr val="CC3300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866626-8605-7DA0-2245-0443A29224A7}"/>
              </a:ext>
            </a:extLst>
          </p:cNvPr>
          <p:cNvSpPr/>
          <p:nvPr/>
        </p:nvSpPr>
        <p:spPr>
          <a:xfrm>
            <a:off x="1752600" y="1838294"/>
            <a:ext cx="63246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Trebuchet MS" pitchFamily="34" charset="0"/>
              </a:rPr>
              <a:t>SCHOOL OF QUALITY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Seminars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Training for internal auditors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ISO 9001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IATF 16949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ISO 14001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ISO 26000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VDA 6.3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ISO 27001 and TISAX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Sustainability</a:t>
            </a:r>
          </a:p>
        </p:txBody>
      </p:sp>
      <p:pic>
        <p:nvPicPr>
          <p:cNvPr id="10" name="Picture 8" descr="http://www.acserbia.org.rs/pub/article/phoca_thumb_l_sgs_31.jpg">
            <a:extLst>
              <a:ext uri="{FF2B5EF4-FFF2-40B4-BE49-F238E27FC236}">
                <a16:creationId xmlns:a16="http://schemas.microsoft.com/office/drawing/2014/main" id="{DB1EDE53-E71A-0C90-CEDE-874EC2DE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66" y="1844993"/>
            <a:ext cx="2606309" cy="1954733"/>
          </a:xfrm>
          <a:prstGeom prst="rect">
            <a:avLst/>
          </a:prstGeom>
          <a:noFill/>
        </p:spPr>
      </p:pic>
      <p:pic>
        <p:nvPicPr>
          <p:cNvPr id="11" name="Picture 4" descr="http://www.acserbia.org.rs/pub/article/imag0223.jpg">
            <a:extLst>
              <a:ext uri="{FF2B5EF4-FFF2-40B4-BE49-F238E27FC236}">
                <a16:creationId xmlns:a16="http://schemas.microsoft.com/office/drawing/2014/main" id="{2C316362-9296-F68E-40BA-1096C6D7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65" y="3889369"/>
            <a:ext cx="2606311" cy="1904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87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600200" y="106680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3200" b="1" dirty="0" err="1">
                <a:solidFill>
                  <a:srgbClr val="CC3300"/>
                </a:solidFill>
                <a:latin typeface="Myriad Pro" panose="020B0503030403020204" pitchFamily="34" charset="0"/>
              </a:rPr>
              <a:t>Digitalization</a:t>
            </a: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 / Industry 4.0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866626-8605-7DA0-2245-0443A29224A7}"/>
              </a:ext>
            </a:extLst>
          </p:cNvPr>
          <p:cNvSpPr/>
          <p:nvPr/>
        </p:nvSpPr>
        <p:spPr>
          <a:xfrm>
            <a:off x="1752600" y="2223014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Robotics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Process engineer school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Digitalization of supply chains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Digitalization strategy in auto-industry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Academy for digitalization in  cooperation with </a:t>
            </a:r>
            <a:r>
              <a:rPr lang="en-US" sz="2000" dirty="0" err="1">
                <a:latin typeface="Trebuchet MS" pitchFamily="34" charset="0"/>
              </a:rPr>
              <a:t>Centar</a:t>
            </a:r>
            <a:r>
              <a:rPr lang="en-US" sz="2000" dirty="0">
                <a:latin typeface="Trebuchet MS" pitchFamily="34" charset="0"/>
              </a:rPr>
              <a:t> for Digital Transformation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82D34-A69E-F0F3-F90F-B280BF80D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309" y="3668873"/>
            <a:ext cx="3219718" cy="1601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857260-54EA-BE4B-DA62-D6583B2B3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86" y="1919035"/>
            <a:ext cx="3219718" cy="16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600200" y="1066802"/>
            <a:ext cx="960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Green Transformation - Companies </a:t>
            </a:r>
            <a:r>
              <a:rPr lang="de-DE" sz="3200" b="1" dirty="0" err="1">
                <a:solidFill>
                  <a:srgbClr val="CC3300"/>
                </a:solidFill>
                <a:latin typeface="Myriad Pro" panose="020B0503030403020204" pitchFamily="34" charset="0"/>
              </a:rPr>
              <a:t>Sustainability</a:t>
            </a:r>
            <a:endParaRPr lang="de-DE" sz="3200" b="1" dirty="0">
              <a:solidFill>
                <a:srgbClr val="CC3300"/>
              </a:solidFill>
              <a:latin typeface="Myriad Pro" panose="020B0503030403020204" pitchFamily="34" charset="0"/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1752599" y="1905000"/>
            <a:ext cx="7413811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Legal regulations and requirements (EU/Serbian)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OEM requirements towards their suppliers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Customer requirements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>
              <a:latin typeface="Trebuchet MS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Awareness campaign for companies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>
              <a:latin typeface="Trebuchet MS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Input for the review and implementation of the Serbian Industrial Policy</a:t>
            </a:r>
          </a:p>
          <a:p>
            <a:pPr algn="l"/>
            <a:endParaRPr lang="en-US" sz="2000" dirty="0">
              <a:latin typeface="Trebuchet MS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Study on the current status in Serbian automotive companies and lobbying for public support measures</a:t>
            </a:r>
          </a:p>
          <a:p>
            <a:pPr algn="l"/>
            <a:endParaRPr lang="en-US" dirty="0">
              <a:latin typeface="Trebuchet MS" pitchFamily="34" charset="0"/>
            </a:endParaRPr>
          </a:p>
        </p:txBody>
      </p:sp>
      <p:sp>
        <p:nvSpPr>
          <p:cNvPr id="46084" name="AutoShape 4" descr="data:image/jpeg;base64,/9j/4AAQSkZJRgABAQAAAQABAAD/2wCEAAkGBhQQERURERIVFBAWFBUWFhgXFRQaFBcYGBcVGBkYGBcYHSYfGBwkGhcXIC8gIycqLC0tFR4xNTAqNSYrLCkBCQoKDgwOGg8PGi4iHiQuLCw1MikuNSwsLTUpLSksKSoyNSosLC0qLC8sLCksLywuKSoxLCkpLCwqLDQsNS8sKf/AABEIANoA5wMBIgACEQEDEQH/xAAcAAEAAgMBAQEAAAAAAAAAAAAABgcDBAUCCAH/xABHEAABAwIDAwcHCgQFBAMAAAABAAIDBBESITEFBlEHEyJBYXGBFDJCcpGhsRUjM1JTYpKywdE0c5OiFyRDgtIWVMLhg7Pw/8QAGgEBAAIDAQAAAAAAAAAAAAAAAAMFAgQGAf/EAC4RAAIBAgMFBwUBAQAAAAAAAAABAgMRBBIhBRMxQVEyYXGhscHwQoGR0eEzIv/aAAwDAQACEQMRAD8AvFERAEREAREQBEXiadrGlz3BrRmS4gAd5OQQHtFCttcqlNDdsIM7+I6Mf4jmfAHvUN2zyiV0htfydpAIaxpa6x0OJ13eIsgLklmawXc4NHEkAe0rkVW+dHHk6qiv912I/wBt1U2x9k+WMnqqueTmYA0vOckri7QNxHL/ANhbVHu7TfKMNOJRUU0ovdrrOF2PIa7CcnAgHuKAsCXlMoRpK53dFJ+rQsX+KVF9aT+k5QDfDZ4iyZQOpmNlc0Sl8juctiAtj6iBiy4KX7V3ZpWunY6jZFTtpucbUAuFpPqi5sT128OtAdeLlJoXf65b60co9+FdKk3qpJfMqYieGNoPsNiqx3Mo6SohlbPTEughfK6USvBdmSG4RYDLK/YtPZ2w6esdUyR85DTwwc5Zxa52IC9iTqDZ3uQF3B18xov1Uru9sGsMDammqBEHPLGsMpjLyOF+i7MHI/VK6VFyk1lO5zamNszWPLHm2EhwyIxsuwnLhmgLYRRrYfKDS1Vm4+akPoSWbc9jvNPtv2KSoAiIgCIiAIiIAiIgCIiAIiIAiIgCLHUVDY2l73BrGi5JNgAOslVhvBvtPtCXyTZ4cGOuMQyfIOs39Bnv420QEj3p5SIaS8cVppxkQD82w/ecNT2DxIVebw1FZO2OorcYge+zBk0Aaksi7tHEZ8Vtba2ENleTSAmSpLucvhBp7Nt0BfMm9s+BvlkuxvdBTzxDaAZNM6oaI42h3QhksRnqb3HmgWJB4hAZ67cuGmNNVUjnSCN8UsoccRfE5w+cAtawF7gDQ36s/PKdQiZnlLR04JDBKPumzoz/AHN/qLWo94nUtIxk3zdZSSBrYnggywSAEsI4YSM+rm2rQr95pqyapbRwOdHUMja9hZjcMAw4+jkw2tmeA4IDxuFOx4qqORwaKiGzC42HONxW8elf/avbNlxbOkoZJJAKnnsU7cbXNjYHWv0Rl0TfU9fBZNm8lFVJnK6OEcCcb/Y3L+5SKj5IIG/STSvP3cDB8CfegIpvhJBK6WZle6UufiZDglwtBOdnuOEWBOgXbqN+YH1kzjI80slIYw0tfh5y/wBTqyvnbrUlh5M6FusTnetLJ+jgsv8Ah3Qf9sPxy/8ANAVnuztSOCjrmveBNLE2ONud3eeHZ2t6QWxseobDsmrdiHOzSRxBtxiwi1zbW1nPU8n5L6F2kb2erI//AMiVx63kejOcNQ9p6g9rXe9uFAc/emenpqemoJ4XvcyASXZJhwSOxXu21nXdiOeg71graN0Oz6SgjH+YrJBK8dhIwg8B5n9MrT2vye10RxlvlAFs2uLjYaAtdZ1uwXXvZu95O02VNa3BgZzdg1w5vokA4DmMy64+8UBt1e6dFimpI3yCpggMjpXObzbntAJZg7jfLTPW2fI3b39qaOzb87CP9N5OQ+67VvvHYs9buwyd7G01R5VWSve+UtHzLWkk43O1acxlnqey8x2PsmLZzZWc1jaynMk8z29GS/mxR3yw5Ekd2pOQHe3d3tgrm3idaQDpRusHt8OsdoXaVFbv7ClqGvnpZQKqJ2IRNu1+E+kx2muWHs7gZ5udyhCZwpqv5uoBwhxGFrzphI9B/ZoezRATlERAEREAREQBERAEREAWOoqGxtc97g1jQS4k2AA1JWRVXvvvG+vqG0FKbx48JN7CR44n6jbeJF87BAc/ebep+1KhlNEcFO6RrGA5YiXAB7+zO4b1d+mxtjdUR/NUVNWeUxuLXS6RvaW5uBvbO5AAtle917m3NkbQSMfBzdVTvMoe3MSxkdKzh1tAvbLzRlmVrbD3odM1wq9pTwFuEx4W3DrHO5aLuNsrHjfPRAN3q5ksT9l1x5sC5he/IwyNucJvoNfaR1haG7m26yIPpKPpl7rgtbiLSMi9hdk0EWzcMrDRdB+zH7brpJommOnu1pe4aBoAGXW8jO3Vlc8bO2Fu9DRR83Cy31nHN7zxcevu0HUgIjsTkuBPPV8hlkJuWBxtf77/ADnHut4qdUdDHC0MiY1jBoGgAewLOiAIiIAiIgCIiALnbY3egq24Z4mv4O0eO5wzC6KICq9t8nlTR4paGR72FpDmtJEwadR0bCQd1j2LiUO3z5A7Z7Q8zSTtAxHoBpI6Aueh0mi406RV3qK737hRVoMjLR1NvOt0X9jwNfW1HbogIbtmvGy4BQ0r/wDNOwuqZW6g6hjTqP0Ha421N5NkObB5VXSkV8xaWRhrR0GgAl4FsJtY9hyzJNtTZMzdnVT3VsD3zRgmNpItznouN/OB6nC9tbE6duOSONg2ptC09TPnTweiANCRnZoytra41cUB0eT7f7Hhpap136RSE+dwY4/W4Hr0OetjKot8oC6jhqamOOGtfIcLGAtJhsSMbb6g2z1GIDXSUcne+XlTOYmd/mGDIn/UYOv1h1+B4oCaoiIAiIgCIiAIi8TTBjS9xs1oLiToABcn2ICI8pG9HksHMxm08wIBGrGaOd2E6DxPUoVHulG2ljvHUS1k8fOQiJvzTQSMIe61tDiN+rhqeHvHtp1ZUyTuvZxswfVYMmj2ZntJW3svfKpiY2nFQ9lPcA4WsMjW3zwE5jK9hf2IDp+W7S2SWGXHzROTHuEkZ4tuCcBtwI8Vj2dsMbWrXOgi8npuiZLG+G4zDerE43sBkNexZ9q7QZVNi2fQvmmD5jIXzElwJBAaCcw1ou4n45qz939hso4Gwx6DNzutzjq49/uAA6kBs7P2fHTxtiiaGxtFgB8TxJ4rZREARFGdtb4tZdkFnv0LvQHd9Y+7vUNavCjHNN2JqNCpXllgrkimqGsGJ7g1vEkAe9cWr3zgZk3FIfujL2ut7lCKutfK7FI8uPb1dw0HgsCoa215vSmrePH5+S/o7Hgtaru+7h8/BK5d/D6MI8Xn9AsY37k+yZ7XKMItJ7QxL+vyX6N1bOwy+jzf7JfDv4PThI9VwPuIHxXXot6KeXIPwu4P6Pv096rlFNT2rXj2rP53ENTZNCXZuvneW2Cv1Vpszb0tOeg67Pquzb4cPBTbY28MdSLDoydbTr3g9YV3htoU6/8AzwfR+xR4rZ9XD/8AXGPVe51URFYFecDe7dKOvisbNmaDzb+B4Hi08PEKuKDeOWjc2lnpI5qiBxbAX+fGXEWAsOkCbEWtqLHRXMobyi7peVRc/E3/ADEQ6tXsGZb3jUeI60ByqLdvnalsm0389VyZtp2kFsbB1yWyawcNCfrErgbwucKp+0KGIsp4nsaJQLRueOiXAfUPmm2Rv95bW6m81LT0s76jHJVSOs4EkukbbIY+puuK59uQUf3g3qmrCA4hkLfMiZlG0DTLrNus+FkBdW7222VlOydmWIdIdbXDzmnuPusetdJU/wAmG8PMVPk7z81NYDgJB5p8R0fwq4EAREQBERAFC+VPbPM0ghaenO7D/sbYv9vRH+4qaKl+U7afPVzmA9GFrYx3+c73kD/agImvxFs7NoHTzRwt86R7Wjsucz4C58EBZXJRu7gjdWPHSfdsfYwHpHxcLdze1WEsNHStijbGwWYxoa0dgFgsyAISijG+O2sDeYYek4dMjqbw7z8O9QV60aFNzkT0KMq9RQjzOfvNvMZCYYTaPRzh6fYPu/Hu1jSIuNr151555nZ0KEKEMkAiIoScIiIAiIgCzUcb3SNEV+cv0ba3436u9eaendI4MYC5xNgArB2BsBtM25sZSOk7h91vZ8VvYPCSxEtNEufzmaGNxkMPDXVvl85HQo2vDGiQgyWGIgWBKzoi7BKyscc3d3CIi9PCleUXdzySqxsFoZrvbwa702+0gjsd2KKK8t/ti+VUUgAvJH84zjdoNx4txDxCo1AemPLSCDYgggjUEZgr6A3b2uKulin63N6Q4PGTh+IFfPqs3kg2pds1MToRK3uPRd7w32oCyEREAREQH451hc6DVfOm0awzSySnV73v/E4n9VfW8tRzdHUP6xDIR34Tb3r58sgCmvJRs7nKx0pGUUZI9Z/RHuxqFK1uR+ltBNL9aUN8GNB+LygJ+iIgMVTOI2Oe7zWgk9wF1V1ZVGWR0jvOcb93AeAy8FNt9avBT4Bq9wHgOkfgPaoGua2vWvNU1wWv5+eZ0ux6NoOo+L0/HzyCIipS8CIu7Nu4XU0c8QJOC729Z16Q/UKWnRnUvlV7K5DUrQpWzu13Y4SIiiJgslPTukcGMBc4mwASnp3SODGAucTYAKwdgbAbTNubGUjpO4fdb2fFbuDwcsTLpHmzRxmMjho9ZPgvnIbA2A2mbc2MpHSdw+63s+K66L8JXXU6caUVGKskchUqSqycpO7YJXAZvW19S2FljGbtx8XdVuzq7b+3k7zbzc5eGE/N6OcPS7B93492sbY8tII1BBHeMwqXF7TyzUaXBPV9e4usJsvNByq8WtF07y2kWGjqBJG140c0O9ousyvU01dFE007MFfPu8mzfJquaG1g2Q4fVPSb/aQvoJVBys0eCsa8f6kTSe9pc0+7CvTwhKknJ5Xc1tCHg/FGf9wNv7g1RtbOzqnmpo5B6EjHfhcD+iA+jEREAREQEf39dbZ1R6lva5o/VUWvo+opmSNLJGtew6tcAWnrzByOa0f+mKT/ALSn/oxf8UB8/K5eSyO2z2njJIffb9F3P+maT/tKf+jH/wAVu0lIyJuCJjWMF+ixoa3PXIZIDMiIgIbv5L04m8GuPtIH6KKqS79D55n8v/yco0uN2g74mfzkjs9nK2Gh85sIiLSN4Kyd2/4WL1P1KrZWTu1/Cxep+pVzsf8A1l4e6KXbP+UfH2ZxN592NZoR2vYPe5o+IUVp6d0jgxgLnE2ACthadNsmON7pGMAe/U/twuc1u4jZcalRSg7J8f4aOG2rKlTcJq7XD+mpsDYDaZtzYykdJ3D7rez4rrovwlWtOnGlFRirJFVUqSqycpO7YJUK3m3m5y8MJ+b0c4el2D7vx7tW8283OXhhPzejnD0uwfd+PdrGVQ7Q2hmvSpPTm/Yv9nbOy2q1VryXuERFRF8WLupLipY+zE32OP6WXXXD3NH+Vb6z/wAy7i7bCu9CHgvQ4fFq1efi/UKtOWOL+Gf1/Ot/+sj9VZarrlj+jp/Xk/K1bJrFXo7REdogPo6gkxRRu4safa0FZ1p7H/h4f5Uf5AtxAEREBqbVZIYXiE2lt0dBncdZUY+R65xs6e3/AMrvg0KXVLiGOI1DSR32yUQ3XYQH1skt7BwcDmTocyTxtYKsxcYyqxi7634OySXF+ZZ4SUo0pSVtLcVdtvgvI063ZJjOGeraHcPnXnxA0Us3dgayna1sgkb0iHAWGZJtbsuorsejZUGapqb823M2vqc+rPIWy7QupuRJ9O1t+aDwW31zxDPtsGrTwTjGsmo6SvbV3suvjY3MapSotOV3G19Eld9OelyUoiK/KAiG/kOcT/Wb8CP1USVh72UfOUzrass8eGv9pKrxcntSnlxDfWz9jrdlVM2HUel17hERVhaBTndHbLHxtgOUjBkPrDW47exQZeo5C0hzSQ4G4I1BW1hMS8PUzr7mpi8MsTTyP7FtIuFu5vGKgYH2EwHg8cR28R/+HcJXYUqsKsFOD0OOq0p0puE1qCVCt5t5ucvDCfm9HOHpdg+78e7VvNvNzl4YT83o5w9LsH3fj3axlUW0NoZr0qT05v2L7Z2zstqtVa8l7hERURfBEWWlpzI9sY1c4NHiV6k27I8bSV2WHuzDgpYhxbi/ES79V1F4ijDQGjQAAdwyXtd1Shkgo9EkcHVnnm5dW2FXXLH9HT+vJ+VqsVV1yx/R0/ryflapCMq9HaIjtEB9E7G/h4f5Uf5Atxaexv4eH+VH+QLcQBERACojtHc1gc6TnhHFe5Dh5vcbjwUuUV31BLoGudhiLjiPUDduZ7gT71oY+FN0s043t9uOhv4CVRVcsJZb/fhqartv08EJp4WGVpBDi44Q6+p4+4dSybD3i5tzYnwCKNx6JAcMz1nF53Vmt6KSipBcOY5/EEPefZp7guPtTar697YoYyAHXufO4XNsmiyrpTnSs86zLRRir/a/EsYQhVusjyvVyk7fe3AnSL8AX6ugOfPxzbix0KrLbOzTTzOj9HVp4tOn7eCs5cfeTYnlEfR+lbct7eLT3/FV20cLv6d49pfLFls7FbipaXZfxMrtF+uaQSCLEZEHUFfi5E68IiID1HIWkOaSHA3BGoK7G0d6pJohH5uVnken+w4j9FxUUsK04Jxi7J8SKdGnUkpSV2uAREURKEREAUo3J2XieZ3DJvRb2uOp8Bl4rhbL2a6okEbO8nqaOslWXR0jYmNjYLNaLD9z2q42XhXUnvZcF6/wptqYpU4bqPF+n9MyIi6c5cKuuWP6On9eT8rVYqrrlj+jp/Xk/K1AVejtER2iA+idjfw8P8qP8gW4tPY38PD/ACo/yBbiAIiIAtXaOzmTsMcgy1FtQeIK2kWMoqSs+BlGTi7riR6n3IhabuL39hIA/tAPvWfaG1IaFoa1gDjmGNAF+0nqHavO8+15KcR82Bdz8ydMrG3Zfj2FcreUsjqI5zge6wxRE55A2OQItn18OtVVWVPDqSopJq13bhf18C0pRqYiUXWbad7K/G3p4nR2VvVzsjY5IjHj8w3NndmYHtCkCgT9qOmljqKg4ImHExoGbrEGzR15gXcbDJSvZG3o6m+C4cNWute3HIm4UuDxWe8Jyu+V9G14encR4zC5LThGy521Sfj6950kRFZFaR3eTdjnryxWEvWOp/7O7VB5Iy0lrgQ4GxByIKtpc3a2wY6kdMWf1OHnD9x2FU+N2aqrz09JeT/pcYLaTorJU1j5r+Faou1tHdSaLNo5xnFuvi3X2XXGItkdVztSjOk7TVjpKVaFVXg7n4iIoiUIiyQU7pDhY0udwAJPuXqTbsjxtJXZjW3s3Zj6h+CMX4n0WjiSu5svcp7ulOcDfqixce86D3qXUlEyJoZG0NaOHxJ6yrbC7LnUearovP8AhT4rakKay0tX5f019j7HZTMwtzJ853W4/oOxb6IumhCMIqMVZI5mc5Tk5Sd2wiIsjEKuuWP6On9eT8rVYqh3KNu1NWshEAaSxzy7E4N1AA17kBTaO0Us/wAL676kf9QIeS+u+pH/AFQgLd2N/Dw/yo/yBbi1tnQlkMbHec2NjT3hoBWygCIiAIiIDV2js5k7DHILtOeWoPEHiottTZEFE0PIMsriQwPthFtSQNbZa8QpmuPvDsZ07WujIEsZu2+h0Nj4gHwWjjKCnBzjFOXL56G9g67hNQlJqPP56nCpdlBo8qrna5tYdXcAR8GjxtosNDtNvlJq3gRRAFoDRm7o2DQBqdCToLDsWSt2XKQaiuf0W5BjSLuPU0WyaDx1XjZezRNepqLMpmDot0bYeiB9UHxJ8VUWkpxjCNuevF2+qXRdxb3g4SnOV+WnBX+mPV95K9l7biqQebOY1acnDw4LfUG2dXNNS+rsIoGDDYDW4wtbYauPnG3BSWg3khnfgY44uq4Iv3XVthsXGpG02r3suV++xU4nCSpyvBO1rvnbubOoiIt80Atep2fHL9JG13eAT7dVsIvHFSVmj1ScXdHFl3QpnegW9znfqViG5VP9/wDGu+i13hKD+hfg2FjK6+t/k5MO61Mz/SBP3i53uJsulDA1gs1oaOAAA9gWRFLClCHZil4IinVnU7cm/FhEUU3k5RIKN5iAdLMPOa0gNb2OcevsAKkIyVoq0byx550mXZNn+RTPdvemGvYXREhzbY2OsHNvppkQbHMcEB2EUb3n36goTgdeSa18DbZA6FxOTb+J7FGByyZ50nR/nZ/kQFlouHu1vhBXg82S2Rou6N1sQHEWycL9Y8bLzvNvlBQACS7pXC7WNtitxN8mi/HwugO8sdTOI2Oe7zWtLjbWwFz8FXDuWTPKky7Zs/yLs0O/kNdBNGAY5uZlOB1jiAY6+Fw1twyKwqPLFtdDOCzSSfUmEb8QBGhAPtXpYaP6Nnqt+AWZZRd1cxkrNoIiL08CIiAIiIDjb07KdUQ2Z5zXYgOORBHfmuG6kqawsidGYIGAC1iG5ZXAPnHh1BTVfhWlWwcas8zbV7XXWxu0cZKlDKknbg3yvxI7tyWKjpxExjS43wBwBset5v1/qV53Q2JzbefeOm4dEH0Wnr7z8PFa8WxJairc+pbZjSCBq0j0WtPWOs/+1LVDQpb2rvZKyjpFe5NXqqlS3UXdy1k/b9hERWZWBERAEREAREQHiV1mk62BK+doXiWZpmdk+QGR3XZzhid7yV9GKm9+NxZKWR80LS6mcS7LMxXzIcPq8D7e0CYb17iwOo3Clp2iZuEx4AMTsxcEk9K7b6lcHk/2DVUdUZJoXxw8y8OJw2ywuGh7FxN2uUGejAYfnYB6Djm0fcd1dxuO5WdDvHFW0U0sJ0ikDmnJ7DgOTh+uhQFMY31lUC4/OTzAX4F7gB7Lj2K3dpbg0hpnRsga14YcLwPnMQGRLtXZ9RVUbpD/ADtL/Pi/MFcO8e+cNA5jZmyEvBIwNaRkQM7uHFAVdufR1EFbBJzMzRzjWuJjeBhf0XXJGljfwWtvtUOfX1BdqJC0dzbNA9g96smg5T6WaVkTWTB0j2sF2stdxAF7P0zXG5RdxnyPNXTNL8QHOsHnXAtjaOvIC41yvncoDr7H3Lo5qBgbExzpIQed/wBTGW5nFqLOvlplayr+k3RrYXiQ072tbm5122DbEO69MJK193t7qihNonXjv0o33LCevLVp7R43Vm7O3zhr6WcN6EzYZC6MnO2E5tPpD3jrCjq/5y8GSUu3HxRJ6P6NnqN+AWZYaP6Nnqt+AWZZR7KMZdphERZGIREQBERAEREAREQBERAEREAREQBFhmrGMNnva09rgPisfypF9rH+Nv7rFziuLMlCT4IyVlTzUb5CLhjHOsNThBNvcodsvlSiqJo4RBI0yPDASWWGLLOxUrmr4XtLXSxlpBB6bdCLHrVHbW2FLRz2YcQa68ckZDgbG7T0b4XDLI9a83kOqPckujJzyh7kQiF9XA0RvZZz2jJjwSATb0XZ3y196inJ/O7yp0TdJoZmOHH5tzh7x7yvza++FbVRczL5htiwxlpdY3GI99jYW0Ui5NtgCCQ1VQ9jDhLY2F7cXS1c4X6OWQBzzPYm8h1Q3cujITu1Ngq6dx0E0V+7G26uXendWCsbzkwcXRsfhwuIHHPjmFWG9+65gme+Etkgc4uaWOBLLm+FwBuLHQ6Wt1rZ/wAQq/muaIB6OEuMRxkWtmdL9tk3kOqG7l0Zw91f42m/nw/narFrOVmKKR8Zp5SWOc0nEzPCSOPYq+3YpnCsp3Frg1s0RJIIAAe0kknQWXT363eMdS+aItkhlcX9BwcWudm5rgMxncg6ZpvIdUN3Loywd69yoa2MytaGVGHE14yxG1wH/WB46j3KntlVDmSsc02JOE9zxhcPEEhd1u+teIPJ7nBhwYubPOYbWti7sr2v2rHu1uy6QumlIjijY9zQ5wD3vDThDW62xWN+yyjqzjklryZJShLPHTmi66P6NnqN+AWZaFJtKIMaDLH5rfTbwHatiKujebNkY48A5pPsBWcJxslcwnCV3oZ0RFIRhERAEREAREQBERAEREAREQBERAYZqNjzd7GuI4tB+Kx/JcX2Uf4G/stpFi4RfFGSnJcGavyXF9lH+Bv7J8lxfZR/gb+y2kXm7j0R7nl1NX5Mi+yj/A39k+S4vso/wN/ZbSJu49EM8upq/JcX2Uf4G/snyZF9lH+Bv7LaRN3Hohnl1NX5Mi+yj/A39k+S4vso/wADf2W0ibuPRDPLqavyZF9lH+Bv7LU2vs6IQSkRMBEUhBDG3vhPYuqixlSjKLVjKNWUZJ3NCl2ZEWNJijvhb6DeA7FsRUMbDdsbGniGtB9oCzoso04rkYynJ8wiIszA/9k=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</p:spTree>
    <p:extLst>
      <p:ext uri="{BB962C8B-B14F-4D97-AF65-F5344CB8AC3E}">
        <p14:creationId xmlns:p14="http://schemas.microsoft.com/office/powerpoint/2010/main" val="128311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836"/>
            <a:ext cx="12192000" cy="64671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304800" y="1828592"/>
            <a:ext cx="6324600" cy="3991627"/>
          </a:xfrm>
          <a:prstGeom prst="roundRect">
            <a:avLst>
              <a:gd name="adj" fmla="val 7459"/>
            </a:avLst>
          </a:prstGeom>
          <a:solidFill>
            <a:schemeClr val="lt1">
              <a:alpha val="29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8223" y="2126725"/>
            <a:ext cx="5822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THANK YOU FOR YOUR ATTENTION!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560294" y="3041776"/>
            <a:ext cx="8839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AC Serbia</a:t>
            </a:r>
          </a:p>
          <a:p>
            <a:pPr algn="l"/>
            <a:r>
              <a:rPr lang="sr-Latn-CS" sz="2000" dirty="0">
                <a:solidFill>
                  <a:schemeClr val="bg1"/>
                </a:solidFill>
                <a:latin typeface="Myriad Pro" panose="020B0503030403020204" pitchFamily="34" charset="0"/>
              </a:rPr>
              <a:t>11000 Be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lgrade</a:t>
            </a:r>
            <a:r>
              <a:rPr lang="sr-Latn-CS" sz="2000" dirty="0">
                <a:solidFill>
                  <a:schemeClr val="bg1"/>
                </a:solidFill>
                <a:latin typeface="Myriad Pro" panose="020B0503030403020204" pitchFamily="34" charset="0"/>
              </a:rPr>
              <a:t>, Serbia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l"/>
            <a:r>
              <a:rPr lang="sr-Latn-CS" sz="2000" dirty="0">
                <a:solidFill>
                  <a:schemeClr val="bg1"/>
                </a:solidFill>
                <a:latin typeface="Myriad Pro" panose="020B0503030403020204" pitchFamily="34" charset="0"/>
              </a:rPr>
              <a:t>Tel.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	</a:t>
            </a:r>
            <a:r>
              <a:rPr lang="sr-Latn-C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+381</a:t>
            </a: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62400086	</a:t>
            </a:r>
            <a:endParaRPr lang="sr-Latn-CS" sz="20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</a:t>
            </a:r>
            <a:r>
              <a:rPr lang="sr-Latn-CS" sz="2000" dirty="0">
                <a:solidFill>
                  <a:schemeClr val="bg1"/>
                </a:solidFill>
                <a:latin typeface="Myriad Pro" panose="020B0503030403020204" pitchFamily="34" charset="0"/>
              </a:rPr>
              <a:t>-mail: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 	</a:t>
            </a: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igorvijatov@acserbia.org.rs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Web: 	</a:t>
            </a: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www.acserbia.org.rs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	</a:t>
            </a:r>
            <a:r>
              <a:rPr lang="en-US" sz="2000" b="1">
                <a:solidFill>
                  <a:schemeClr val="bg1"/>
                </a:solidFill>
                <a:latin typeface="Myriad Pro" panose="020B0503030403020204" pitchFamily="34" charset="0"/>
              </a:rPr>
              <a:t>www.seeautomotive.com </a:t>
            </a:r>
            <a:r>
              <a:rPr lang="en-US" sz="2000" b="1" dirty="0">
                <a:latin typeface="Myriad Pro" panose="020B0503030403020204" pitchFamily="34" charset="0"/>
              </a:rPr>
              <a:t>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620"/>
            <a:ext cx="3227337" cy="3189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50307"/>
            <a:ext cx="3285565" cy="2626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3368888"/>
            <a:ext cx="3290046" cy="348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4047"/>
            <a:ext cx="3222334" cy="3383953"/>
          </a:xfrm>
          <a:prstGeom prst="rect">
            <a:avLst/>
          </a:prstGeom>
        </p:spPr>
      </p:pic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3352800" y="1430953"/>
            <a:ext cx="5562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Myriad Pro" panose="020B0503030403020204" pitchFamily="34" charset="0"/>
              </a:rPr>
              <a:t>Serbian Automotive Cluster – AC Serbia is a network of Serbian companies and institutions that are  producing automotive parts and components.</a:t>
            </a:r>
            <a:br>
              <a:rPr lang="en-US" sz="2400" dirty="0">
                <a:latin typeface="Myriad Pro" panose="020B0503030403020204" pitchFamily="34" charset="0"/>
              </a:rPr>
            </a:br>
            <a:endParaRPr lang="en-US" sz="24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Myriad Pro" panose="020B0503030403020204" pitchFamily="34" charset="0"/>
              </a:rPr>
              <a:t>AC Serbia was founded in Nov. 2010 </a:t>
            </a:r>
            <a:br>
              <a:rPr lang="en-US" sz="2400" dirty="0">
                <a:latin typeface="Myriad Pro" panose="020B0503030403020204" pitchFamily="34" charset="0"/>
              </a:rPr>
            </a:br>
            <a:r>
              <a:rPr lang="en-US" sz="2400" dirty="0">
                <a:latin typeface="Myriad Pro" panose="020B0503030403020204" pitchFamily="34" charset="0"/>
              </a:rPr>
              <a:t>(10 members)</a:t>
            </a:r>
            <a:br>
              <a:rPr lang="en-US" sz="2400" dirty="0">
                <a:latin typeface="Myriad Pro" panose="020B0503030403020204" pitchFamily="34" charset="0"/>
              </a:rPr>
            </a:br>
            <a:endParaRPr lang="en-US" sz="24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Myriad Pro" panose="020B0503030403020204" pitchFamily="34" charset="0"/>
              </a:rPr>
              <a:t>Actually 54 members (January 2023) </a:t>
            </a:r>
          </a:p>
          <a:p>
            <a:pPr marL="690563" lvl="1" indent="-342900" algn="l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yriad Pro" panose="020B0503030403020204" pitchFamily="34" charset="0"/>
              </a:rPr>
              <a:t>51 companies </a:t>
            </a:r>
            <a:br>
              <a:rPr lang="en-US" sz="2400" dirty="0">
                <a:latin typeface="Myriad Pro" panose="020B0503030403020204" pitchFamily="34" charset="0"/>
              </a:rPr>
            </a:br>
            <a:r>
              <a:rPr lang="en-US" sz="2400" dirty="0">
                <a:latin typeface="Myriad Pro" panose="020B0503030403020204" pitchFamily="34" charset="0"/>
              </a:rPr>
              <a:t>2022 (14.000 employees, EUR </a:t>
            </a:r>
            <a:r>
              <a:rPr lang="en-US" sz="2400" dirty="0" err="1">
                <a:latin typeface="Myriad Pro" panose="020B0503030403020204" pitchFamily="34" charset="0"/>
              </a:rPr>
              <a:t>cca</a:t>
            </a:r>
            <a:r>
              <a:rPr lang="en-US" sz="2400" dirty="0">
                <a:latin typeface="Myriad Pro" panose="020B0503030403020204" pitchFamily="34" charset="0"/>
              </a:rPr>
              <a:t> 2 Bl. turnover ) </a:t>
            </a:r>
          </a:p>
          <a:p>
            <a:pPr marL="690563" lvl="1" indent="-342900" algn="l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yriad Pro" panose="020B0503030403020204" pitchFamily="34" charset="0"/>
              </a:rPr>
              <a:t>3 R&amp;D Institutes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378"/>
            <a:ext cx="3034500" cy="3082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31593"/>
            <a:ext cx="3034500" cy="3126407"/>
          </a:xfrm>
          <a:prstGeom prst="rect">
            <a:avLst/>
          </a:prstGeom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00400" y="2250484"/>
            <a:ext cx="868680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342900" algn="l"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Myriad Pro" panose="020B0503030403020204" pitchFamily="34" charset="0"/>
              </a:rPr>
              <a:t>Serbian Ministry of Economy </a:t>
            </a:r>
          </a:p>
          <a:p>
            <a:pPr lvl="1" indent="-342900" algn="l"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Myriad Pro" panose="020B0503030403020204" pitchFamily="34" charset="0"/>
              </a:rPr>
              <a:t>Development Agency of Serbia - RAS </a:t>
            </a:r>
          </a:p>
          <a:p>
            <a:pPr lvl="1" indent="-342900" algn="l"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Myriad Pro" panose="020B0503030403020204" pitchFamily="34" charset="0"/>
              </a:rPr>
              <a:t>PKS – Serbian Chamber of Commerce</a:t>
            </a:r>
          </a:p>
          <a:p>
            <a:pPr lvl="1" indent="-342900" algn="l"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Myriad Pro" panose="020B0503030403020204" pitchFamily="34" charset="0"/>
              </a:rPr>
              <a:t>GIZ - German Organization for International Cooperation </a:t>
            </a:r>
          </a:p>
          <a:p>
            <a:pPr lvl="1" indent="-342900" algn="l"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Myriad Pro" panose="020B0503030403020204" pitchFamily="34" charset="0"/>
              </a:rPr>
              <a:t>UNIDO - United Nations Industrial Development Organization</a:t>
            </a:r>
          </a:p>
          <a:p>
            <a:pPr lvl="1" indent="-342900" algn="l"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Myriad Pro" panose="020B0503030403020204" pitchFamily="34" charset="0"/>
              </a:rPr>
              <a:t>USAID</a:t>
            </a:r>
          </a:p>
          <a:p>
            <a:pPr lvl="1" indent="-342900" algn="l"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Myriad Pro" panose="020B0503030403020204" pitchFamily="34" charset="0"/>
              </a:rPr>
              <a:t>Vojvodina Investment Promotion Fund – VIP</a:t>
            </a:r>
          </a:p>
          <a:p>
            <a:pPr lvl="1" indent="-342900" algn="l"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Myriad Pro" panose="020B0503030403020204" pitchFamily="34" charset="0"/>
              </a:rPr>
              <a:t>OECD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965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10752" y="1396425"/>
            <a:ext cx="8700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l">
              <a:spcAft>
                <a:spcPct val="30000"/>
              </a:spcAft>
            </a:pPr>
            <a:r>
              <a:rPr lang="en-US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Support and partner institutions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048893" y="1244025"/>
            <a:ext cx="9865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Main Goals</a:t>
            </a:r>
            <a:endParaRPr lang="en-US" sz="2800" b="1" dirty="0">
              <a:solidFill>
                <a:srgbClr val="CC3300"/>
              </a:solidFill>
              <a:latin typeface="Myriad Pro" panose="020B0503030403020204" pitchFamily="34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024890" y="2067342"/>
            <a:ext cx="101422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Myriad Pro" panose="020B0503030403020204" pitchFamily="34" charset="0"/>
              </a:rPr>
              <a:t>Extending </a:t>
            </a:r>
            <a:r>
              <a:rPr lang="en-GB" sz="2200" dirty="0">
                <a:latin typeface="Myriad Pro" panose="020B0503030403020204" pitchFamily="34" charset="0"/>
              </a:rPr>
              <a:t>connections between Serbian and European automotive industry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Myriad Pro" panose="020B0503030403020204" pitchFamily="34" charset="0"/>
              </a:rPr>
              <a:t>Increase the competitiveness of our members</a:t>
            </a:r>
            <a:endParaRPr lang="en-GB" sz="2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Myriad Pro" panose="020B0503030403020204" pitchFamily="34" charset="0"/>
              </a:rPr>
              <a:t>Support to our companies to be part of international supply chains of European car producers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Myriad Pro" panose="020B0503030403020204" pitchFamily="34" charset="0"/>
              </a:rPr>
              <a:t>Improve the economic situation within the whole automotive supplier sector in Serbia</a:t>
            </a:r>
            <a:endParaRPr lang="sr-Latn-CS" sz="2200" dirty="0">
              <a:latin typeface="Myriad Pro" panose="020B05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94097"/>
            <a:ext cx="3334903" cy="2278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89" y="4590146"/>
            <a:ext cx="3271078" cy="2278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63" y="4579149"/>
            <a:ext cx="2282657" cy="227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37" y="4590145"/>
            <a:ext cx="2991927" cy="22788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094095" y="2236948"/>
            <a:ext cx="91440" cy="2395990"/>
          </a:xfrm>
          <a:prstGeom prst="rect">
            <a:avLst/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78830" y="2649568"/>
            <a:ext cx="521970" cy="91440"/>
          </a:xfrm>
          <a:prstGeom prst="rect">
            <a:avLst/>
          </a:prstGeom>
          <a:solidFill>
            <a:schemeClr val="lt1"/>
          </a:solidFill>
          <a:ln w="6350"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5878830" y="3217249"/>
            <a:ext cx="521970" cy="91440"/>
          </a:xfrm>
          <a:prstGeom prst="rect">
            <a:avLst/>
          </a:prstGeom>
          <a:solidFill>
            <a:schemeClr val="lt1"/>
          </a:solidFill>
          <a:ln w="6350"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878830" y="3892557"/>
            <a:ext cx="521970" cy="91440"/>
          </a:xfrm>
          <a:prstGeom prst="rect">
            <a:avLst/>
          </a:prstGeom>
          <a:solidFill>
            <a:schemeClr val="lt1"/>
          </a:solidFill>
          <a:ln w="6350"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5878830" y="4586932"/>
            <a:ext cx="521970" cy="91440"/>
          </a:xfrm>
          <a:prstGeom prst="rect">
            <a:avLst/>
          </a:prstGeom>
          <a:solidFill>
            <a:schemeClr val="lt1"/>
          </a:solidFill>
          <a:ln w="6350"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 bwMode="auto">
          <a:xfrm>
            <a:off x="2362201" y="3625715"/>
            <a:ext cx="3516630" cy="604949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68902" y="1945241"/>
            <a:ext cx="9141828" cy="389506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09313" y="1965415"/>
            <a:ext cx="3261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latin typeface="Myriad Pro" panose="020B0503030403020204" pitchFamily="34" charset="0"/>
              </a:rPr>
              <a:t>CLUSTER SERVICE SYSTEM</a:t>
            </a:r>
            <a:endParaRPr lang="en-US" b="1" dirty="0">
              <a:latin typeface="Myriad Pro" panose="020B0503030403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62201" y="2506094"/>
            <a:ext cx="3516630" cy="389506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400801" y="2506094"/>
            <a:ext cx="3516630" cy="389506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490013" y="2526268"/>
            <a:ext cx="326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MARKETING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528613" y="2526268"/>
            <a:ext cx="326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EXPORT SUPPORT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362201" y="3048000"/>
            <a:ext cx="3516630" cy="408541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00801" y="3048000"/>
            <a:ext cx="3516630" cy="398245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490013" y="3068174"/>
            <a:ext cx="326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EDUCATION / CONSULTING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528613" y="3068174"/>
            <a:ext cx="326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RESEARCH AND DEVELOPMENT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301636" y="5039198"/>
            <a:ext cx="5676358" cy="1590202"/>
          </a:xfrm>
          <a:prstGeom prst="roundRect">
            <a:avLst>
              <a:gd name="adj" fmla="val 8896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400801" y="3625715"/>
            <a:ext cx="3516630" cy="604949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490013" y="3645890"/>
            <a:ext cx="32610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COMMUNICATION </a:t>
            </a:r>
          </a:p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AND COOPERATION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528613" y="3645890"/>
            <a:ext cx="32610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QUALITY MANAGEMENT</a:t>
            </a:r>
          </a:p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CERTIFICATION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362201" y="4419099"/>
            <a:ext cx="3516630" cy="383958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400801" y="4419099"/>
            <a:ext cx="3516630" cy="383958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490013" y="4439273"/>
            <a:ext cx="3379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DIGITALIZATION / INDUSTRY 4.0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528613" y="4439273"/>
            <a:ext cx="326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latin typeface="Myriad Pro" panose="020B0503030403020204" pitchFamily="34" charset="0"/>
              </a:rPr>
              <a:t>GREEN TRANSITION/SUST.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633084" y="5153561"/>
            <a:ext cx="506507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i="1" dirty="0">
                <a:latin typeface="Myriad Pro" panose="020B0503030403020204" pitchFamily="34" charset="0"/>
              </a:rPr>
              <a:t>Through its service system the AC Serbia office holds</a:t>
            </a:r>
          </a:p>
          <a:p>
            <a:r>
              <a:rPr lang="en-US" sz="1600" i="1" dirty="0">
                <a:latin typeface="Myriad Pro" panose="020B0503030403020204" pitchFamily="34" charset="0"/>
              </a:rPr>
              <a:t>the function of a </a:t>
            </a:r>
            <a:r>
              <a:rPr lang="en-US" sz="1600" b="1" dirty="0">
                <a:latin typeface="Myriad Pro" panose="020B0503030403020204" pitchFamily="34" charset="0"/>
              </a:rPr>
              <a:t>ONE STOP SHOP!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 panose="020B0503030403020204" pitchFamily="34" charset="0"/>
              </a:rPr>
              <a:t>All services/ information available </a:t>
            </a:r>
            <a:r>
              <a:rPr lang="en-US" sz="1600" b="1" dirty="0">
                <a:latin typeface="Myriad Pro" panose="020B0503030403020204" pitchFamily="34" charset="0"/>
              </a:rPr>
              <a:t>IN ONE PLACE</a:t>
            </a:r>
            <a:r>
              <a:rPr lang="en-US" sz="1600" dirty="0">
                <a:latin typeface="Myriad Pro" panose="020B0503030403020204" pitchFamily="34" charset="0"/>
              </a:rPr>
              <a:t>!</a:t>
            </a:r>
          </a:p>
          <a:p>
            <a:r>
              <a:rPr lang="en-US" sz="1600" dirty="0">
                <a:latin typeface="Myriad Pro" panose="020B0503030403020204" pitchFamily="34" charset="0"/>
              </a:rPr>
              <a:t>Cluster members / clients</a:t>
            </a:r>
          </a:p>
          <a:p>
            <a:r>
              <a:rPr lang="en-US" sz="1600" b="1" dirty="0">
                <a:latin typeface="Myriad Pro" panose="020B0503030403020204" pitchFamily="34" charset="0"/>
              </a:rPr>
              <a:t>SAVE TIME AND EXPENSES!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990600" y="1071857"/>
            <a:ext cx="10287000" cy="599892"/>
          </a:xfrm>
          <a:prstGeom prst="roundRect">
            <a:avLst>
              <a:gd name="adj" fmla="val 2037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25400" dist="50800" dir="36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905000" y="10668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Business Development Support</a:t>
            </a:r>
            <a:endParaRPr lang="en-US" sz="2800" b="1" dirty="0">
              <a:solidFill>
                <a:srgbClr val="CC3300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1600200" y="1066801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Marketing &amp; Export Promotion</a:t>
            </a:r>
            <a:endParaRPr lang="en-US" sz="3200" dirty="0"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1905002"/>
            <a:ext cx="70104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Myriad Pro" panose="020B0503030403020204"/>
              </a:rPr>
              <a:t>International trade fairs and conferences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Myriad Pro" panose="020B0503030403020204"/>
              </a:rPr>
              <a:t>Delegation trips (Visits to OEM and biggest TIER1 suppliers) 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Myriad Pro" panose="020B0503030403020204"/>
              </a:rPr>
              <a:t>B2B matchmaking events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Myriad Pro" panose="020B0503030403020204"/>
              </a:rPr>
              <a:t>Event organization: Conferences/Meetings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Myriad Pro" panose="020B0503030403020204"/>
              </a:rPr>
              <a:t>Market research 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Myriad Pro" panose="020B0503030403020204"/>
              </a:rPr>
              <a:t>Company Profiles/Database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Myriad Pro" panose="020B0503030403020204"/>
              </a:rPr>
              <a:t>Info materials: Catalogues and Brochures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Myriad Pro" panose="020B0503030403020204"/>
              </a:rPr>
              <a:t>Presentations to potential buyers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02" y="895230"/>
            <a:ext cx="3060997" cy="2061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F39CF9-5819-2F3A-16D6-E9D817AAA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02" y="5219158"/>
            <a:ext cx="3060998" cy="1568760"/>
          </a:xfrm>
          <a:prstGeom prst="rect">
            <a:avLst/>
          </a:prstGeom>
        </p:spPr>
      </p:pic>
      <p:pic>
        <p:nvPicPr>
          <p:cNvPr id="5" name="Picture 4" descr="A group of people in orange vest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8126733-66C7-A9B3-A750-B70B3777E9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02" y="2908260"/>
            <a:ext cx="3060998" cy="22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1600200" y="1066801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Education &amp; Consulting</a:t>
            </a:r>
            <a:r>
              <a:rPr lang="sr-Latn-CS" sz="3200" dirty="0">
                <a:latin typeface="Myriad Pro" panose="020B0503030403020204" pitchFamily="34" charset="0"/>
              </a:rPr>
              <a:t> </a:t>
            </a:r>
            <a:endParaRPr lang="en-US" sz="3200" dirty="0"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1905002"/>
            <a:ext cx="7010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Lean Management </a:t>
            </a:r>
          </a:p>
          <a:p>
            <a:pPr marL="342900" algn="l"/>
            <a:r>
              <a:rPr lang="en-US" dirty="0">
                <a:latin typeface="Trebuchet MS" pitchFamily="34" charset="0"/>
              </a:rPr>
              <a:t>Seminars, workshops, trainings and shop-floor interventions</a:t>
            </a:r>
          </a:p>
          <a:p>
            <a:pPr algn="l"/>
            <a:endParaRPr lang="en-US" dirty="0">
              <a:latin typeface="Trebuchet MS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Innovation</a:t>
            </a:r>
          </a:p>
          <a:p>
            <a:pPr indent="342900" algn="l"/>
            <a:r>
              <a:rPr lang="en-US" dirty="0">
                <a:latin typeface="Trebuchet MS" pitchFamily="34" charset="0"/>
              </a:rPr>
              <a:t>Development of new products and prototypes</a:t>
            </a:r>
          </a:p>
          <a:p>
            <a:pPr indent="342900" algn="l"/>
            <a:r>
              <a:rPr lang="en-US" dirty="0">
                <a:latin typeface="Trebuchet MS" pitchFamily="34" charset="0"/>
              </a:rPr>
              <a:t>Product design</a:t>
            </a:r>
          </a:p>
          <a:p>
            <a:pPr algn="l">
              <a:buFont typeface="Wingdings" pitchFamily="2" charset="2"/>
              <a:buChar char="§"/>
            </a:pPr>
            <a:endParaRPr lang="en-US" dirty="0">
              <a:latin typeface="Trebuchet MS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Energy efficiency</a:t>
            </a:r>
          </a:p>
          <a:p>
            <a:pPr marL="171450" indent="114300" algn="l"/>
            <a:r>
              <a:rPr lang="en-US" dirty="0">
                <a:latin typeface="Trebuchet MS" pitchFamily="34" charset="0"/>
              </a:rPr>
              <a:t>Coaching and individual consulting</a:t>
            </a:r>
          </a:p>
          <a:p>
            <a:pPr marL="171450" indent="114300" algn="l"/>
            <a:endParaRPr lang="en-US" dirty="0">
              <a:latin typeface="Trebuchet MS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Green transformation</a:t>
            </a:r>
          </a:p>
          <a:p>
            <a:pPr marL="171450" indent="114300" algn="l"/>
            <a:r>
              <a:rPr lang="en-US" dirty="0">
                <a:latin typeface="Trebuchet MS" pitchFamily="34" charset="0"/>
              </a:rPr>
              <a:t>Coaching and individual consulting, common cluster activities</a:t>
            </a:r>
          </a:p>
          <a:p>
            <a:pPr algn="l">
              <a:buFont typeface="Wingdings" pitchFamily="2" charset="2"/>
              <a:buChar char="§"/>
            </a:pPr>
            <a:endParaRPr lang="en-US" dirty="0">
              <a:latin typeface="Trebuchet MS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Other BDS areas:</a:t>
            </a:r>
          </a:p>
          <a:p>
            <a:pPr marL="171450" indent="114300" algn="l"/>
            <a:r>
              <a:rPr lang="en-US" dirty="0">
                <a:latin typeface="Trebuchet MS" pitchFamily="34" charset="0"/>
              </a:rPr>
              <a:t>IT technology, Marketing/Promotion, Strategic planning</a:t>
            </a:r>
          </a:p>
          <a:p>
            <a:pPr marL="171450" indent="114300" algn="l"/>
            <a:r>
              <a:rPr lang="en-US" dirty="0">
                <a:latin typeface="Trebuchet MS" pitchFamily="34" charset="0"/>
              </a:rPr>
              <a:t>Business strategy development, Market research, CSR etc.</a:t>
            </a:r>
          </a:p>
        </p:txBody>
      </p:sp>
      <p:pic>
        <p:nvPicPr>
          <p:cNvPr id="16" name="Picture 15" descr="U Vrnjačkoj Banji održan seminar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78" y="3658313"/>
            <a:ext cx="2716222" cy="202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78" y="1510540"/>
            <a:ext cx="2716222" cy="19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9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18974"/>
            <a:ext cx="2667000" cy="2595879"/>
          </a:xfrm>
          <a:prstGeom prst="rect">
            <a:avLst/>
          </a:prstGeom>
        </p:spPr>
      </p:pic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1600200" y="1066803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Research &amp; Development</a:t>
            </a:r>
            <a:endParaRPr lang="en-US" sz="2800" b="1" dirty="0">
              <a:solidFill>
                <a:srgbClr val="CC3300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1905002"/>
            <a:ext cx="6324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Project Cooperation</a:t>
            </a:r>
          </a:p>
          <a:p>
            <a:pPr marL="342900" algn="l"/>
            <a:r>
              <a:rPr lang="en-US" dirty="0">
                <a:latin typeface="Trebuchet MS" pitchFamily="34" charset="0"/>
              </a:rPr>
              <a:t>Joint participation in development projects:</a:t>
            </a:r>
          </a:p>
          <a:p>
            <a:pPr marL="342900" algn="l"/>
            <a:r>
              <a:rPr lang="en-US" dirty="0">
                <a:latin typeface="Trebuchet MS" pitchFamily="34" charset="0"/>
              </a:rPr>
              <a:t>National calls, International and EU projects</a:t>
            </a:r>
          </a:p>
          <a:p>
            <a:pPr algn="l"/>
            <a:endParaRPr lang="en-US" b="1" dirty="0">
              <a:latin typeface="Trebuchet MS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Applied Research and Development</a:t>
            </a:r>
          </a:p>
          <a:p>
            <a:pPr marL="342900" algn="l"/>
            <a:r>
              <a:rPr lang="en-US" dirty="0">
                <a:latin typeface="Trebuchet MS" pitchFamily="34" charset="0"/>
              </a:rPr>
              <a:t>Faculties and institutes upon request of single or united companies</a:t>
            </a:r>
          </a:p>
          <a:p>
            <a:pPr algn="l"/>
            <a:endParaRPr lang="en-US" b="1" dirty="0">
              <a:latin typeface="Trebuchet MS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Testing Infrastructure</a:t>
            </a:r>
          </a:p>
          <a:p>
            <a:pPr marL="342900" algn="l"/>
            <a:r>
              <a:rPr lang="en-US" dirty="0">
                <a:latin typeface="Trebuchet MS" pitchFamily="34" charset="0"/>
              </a:rPr>
              <a:t>Testing laboratories: easier access for AC Serbia members</a:t>
            </a:r>
          </a:p>
          <a:p>
            <a:pPr algn="l"/>
            <a:endParaRPr lang="en-US" b="1" dirty="0">
              <a:latin typeface="Trebuchet MS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itchFamily="34" charset="0"/>
              </a:rPr>
              <a:t>Student internships</a:t>
            </a:r>
          </a:p>
          <a:p>
            <a:pPr marL="342900" algn="l"/>
            <a:r>
              <a:rPr lang="en-US" dirty="0">
                <a:latin typeface="Trebuchet MS" pitchFamily="34" charset="0"/>
              </a:rPr>
              <a:t>in cooperation with Faculties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68" y="4993375"/>
            <a:ext cx="2676496" cy="186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026008"/>
            <a:ext cx="2667000" cy="18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3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600200" y="106680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3200" b="1" dirty="0">
                <a:solidFill>
                  <a:srgbClr val="CC3300"/>
                </a:solidFill>
                <a:latin typeface="Myriad Pro" panose="020B0503030403020204" pitchFamily="34" charset="0"/>
              </a:rPr>
              <a:t>Communication and </a:t>
            </a:r>
            <a:r>
              <a:rPr lang="de-DE" sz="3200" b="1" dirty="0" err="1">
                <a:solidFill>
                  <a:srgbClr val="CC3300"/>
                </a:solidFill>
                <a:latin typeface="Myriad Pro" panose="020B0503030403020204" pitchFamily="34" charset="0"/>
              </a:rPr>
              <a:t>Cooperation</a:t>
            </a:r>
            <a:endParaRPr lang="de-DE" sz="3200" b="1" dirty="0">
              <a:solidFill>
                <a:srgbClr val="CC3300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1"/>
            <a:ext cx="12200965" cy="876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905000" cy="7191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66411" y="464343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acserbia.org.rs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50A8BD-C901-4457-ABCA-E877B6A62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56" y="4710432"/>
            <a:ext cx="2896009" cy="10807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866626-8605-7DA0-2245-0443A29224A7}"/>
              </a:ext>
            </a:extLst>
          </p:cNvPr>
          <p:cNvSpPr/>
          <p:nvPr/>
        </p:nvSpPr>
        <p:spPr>
          <a:xfrm>
            <a:off x="1752600" y="1981200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Meetings/events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Encouraging cooperation between members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Working groups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PROJECTS - Participation in national and international projects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itchFamily="34" charset="0"/>
              </a:rPr>
              <a:t>Participation in international conferences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E6BCDA-0A13-BB84-DD8C-A2C2CFA4AF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28" y="1541965"/>
            <a:ext cx="2709672" cy="25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19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19487</TotalTime>
  <Words>622</Words>
  <Application>Microsoft Office PowerPoint</Application>
  <PresentationFormat>Widescreen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Myriad Pro</vt:lpstr>
      <vt:lpstr>Trebuchet MS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</dc:creator>
  <cp:lastModifiedBy>Igor Vijatov</cp:lastModifiedBy>
  <cp:revision>495</cp:revision>
  <dcterms:created xsi:type="dcterms:W3CDTF">2006-09-30T18:12:46Z</dcterms:created>
  <dcterms:modified xsi:type="dcterms:W3CDTF">2023-03-31T21:55:07Z</dcterms:modified>
</cp:coreProperties>
</file>