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84" r:id="rId5"/>
  </p:sldMasterIdLst>
  <p:notesMasterIdLst>
    <p:notesMasterId r:id="rId18"/>
  </p:notesMasterIdLst>
  <p:handoutMasterIdLst>
    <p:handoutMasterId r:id="rId19"/>
  </p:handoutMasterIdLst>
  <p:sldIdLst>
    <p:sldId id="270" r:id="rId6"/>
    <p:sldId id="272" r:id="rId7"/>
    <p:sldId id="278" r:id="rId8"/>
    <p:sldId id="279" r:id="rId9"/>
    <p:sldId id="280" r:id="rId10"/>
    <p:sldId id="284" r:id="rId11"/>
    <p:sldId id="281" r:id="rId12"/>
    <p:sldId id="282" r:id="rId13"/>
    <p:sldId id="287" r:id="rId14"/>
    <p:sldId id="285" r:id="rId15"/>
    <p:sldId id="277" r:id="rId16"/>
    <p:sldId id="286" r:id="rId17"/>
  </p:sldIdLst>
  <p:sldSz cx="12192000" cy="6858000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D68"/>
    <a:srgbClr val="EAEAEA"/>
    <a:srgbClr val="C0C0C0"/>
    <a:srgbClr val="FFFFFF"/>
    <a:srgbClr val="000000"/>
    <a:srgbClr val="B7C1CD"/>
    <a:srgbClr val="E6EA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BDEE0A-0375-4FFC-A65A-DFD8DD337EC9}" v="35" dt="2022-09-20T12:31:40.043"/>
    <p1510:client id="{44C5CD39-0F06-322A-C0B8-890E972BECBB}" v="5" dt="2022-09-20T09:26:47.820"/>
  </p1510:revLst>
</p1510:revInfo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7976" autoAdjust="0"/>
  </p:normalViewPr>
  <p:slideViewPr>
    <p:cSldViewPr snapToGrid="0">
      <p:cViewPr varScale="1">
        <p:scale>
          <a:sx n="60" d="100"/>
          <a:sy n="60" d="100"/>
        </p:scale>
        <p:origin x="78" y="7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53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AT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AT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AT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23648E9-002B-40A2-AC80-9DEFD248A490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AT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AT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Textmasterformate durch Klicken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AT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0D3468B-A016-43F4-A8B4-0B2AEB63417F}" type="slidenum">
              <a:rPr lang="de-AT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48E15-CC49-4F81-912C-D28889900380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9771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48E15-CC49-4F81-912C-D28889900380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9013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48E15-CC49-4F81-912C-D28889900380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693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48E15-CC49-4F81-912C-D28889900380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9817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48E15-CC49-4F81-912C-D28889900380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438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48E15-CC49-4F81-912C-D28889900380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0508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48E15-CC49-4F81-912C-D28889900380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429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48E15-CC49-4F81-912C-D28889900380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9949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48E15-CC49-4F81-912C-D28889900380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5176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48E15-CC49-4F81-912C-D28889900380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1644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14919" y="2133600"/>
            <a:ext cx="10278532" cy="1371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de-AT" dirty="0"/>
              <a:t>Prototypische Headline</a:t>
            </a:r>
            <a:br>
              <a:rPr lang="de-AT" dirty="0"/>
            </a:br>
            <a:r>
              <a:rPr lang="de-AT" dirty="0"/>
              <a:t>für Deckblatt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14920" y="3729038"/>
            <a:ext cx="10306049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de-AT" dirty="0"/>
              <a:t>Schriftzusatz in Kleinbuchstaben.</a:t>
            </a:r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5886" y="6332378"/>
            <a:ext cx="1109401" cy="3466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400"/>
            </a:lvl1pPr>
            <a:lvl2pPr marL="457200" indent="-187325">
              <a:buFont typeface="Wingdings" pitchFamily="2" charset="2"/>
              <a:buChar char="§"/>
              <a:defRPr sz="1200"/>
            </a:lvl2pPr>
            <a:lvl3pPr marL="914400" indent="-287338">
              <a:buFont typeface="Symbol" pitchFamily="18" charset="2"/>
              <a:buChar char="-"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D2457E-9482-4127-9268-A9166FE2757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2" y="1484316"/>
            <a:ext cx="10668000" cy="453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FF4078-6B08-47DA-92A9-BF781C90A8A8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65121" y="188915"/>
            <a:ext cx="2669116" cy="58324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2" y="188915"/>
            <a:ext cx="7806267" cy="5832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9FADD1-01BC-46F4-9AC1-D3A6B844694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E8A5-B58B-4734-A57A-17934E5ECB98}" type="datetimeFigureOut">
              <a:rPr lang="de-AT" smtClean="0"/>
              <a:t>20.09.2022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5650-DCF9-4356-9D1A-504A85D7A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909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E8A5-B58B-4734-A57A-17934E5ECB98}" type="datetimeFigureOut">
              <a:rPr lang="de-AT" smtClean="0"/>
              <a:t>20.09.2022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5650-DCF9-4356-9D1A-504A85D7A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267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E8A5-B58B-4734-A57A-17934E5ECB98}" type="datetimeFigureOut">
              <a:rPr lang="de-AT" smtClean="0"/>
              <a:t>20.09.2022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5650-DCF9-4356-9D1A-504A85D7A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2038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E8A5-B58B-4734-A57A-17934E5ECB98}" type="datetimeFigureOut">
              <a:rPr lang="de-AT" smtClean="0"/>
              <a:t>20.09.2022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5650-DCF9-4356-9D1A-504A85D7A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73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E8A5-B58B-4734-A57A-17934E5ECB98}" type="datetimeFigureOut">
              <a:rPr lang="de-AT" smtClean="0"/>
              <a:t>20.09.2022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5650-DCF9-4356-9D1A-504A85D7A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0333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E8A5-B58B-4734-A57A-17934E5ECB98}" type="datetimeFigureOut">
              <a:rPr lang="de-AT" smtClean="0"/>
              <a:t>20.09.2022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5650-DCF9-4356-9D1A-504A85D7A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4002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E8A5-B58B-4734-A57A-17934E5ECB98}" type="datetimeFigureOut">
              <a:rPr lang="de-AT" smtClean="0"/>
              <a:t>20.09.2022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5650-DCF9-4356-9D1A-504A85D7A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125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799" y="188916"/>
            <a:ext cx="9540001" cy="9366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Prototypische einzeilige Headline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800" y="1484316"/>
            <a:ext cx="9540000" cy="4525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/>
              <a:t>Sie lesen eben einen Blindtext beziehungsweise Musterworte, um die Optik besser sehen zu können.</a:t>
            </a:r>
          </a:p>
          <a:p>
            <a:pPr lvl="0"/>
            <a:r>
              <a:rPr lang="de-DE" dirty="0"/>
              <a:t>Der Text ist daher an sich redundant, aber Sie können nun die Abtrennungen besser sehen.</a:t>
            </a:r>
          </a:p>
          <a:p>
            <a:pPr lvl="1"/>
            <a:r>
              <a:rPr lang="de-DE" dirty="0"/>
              <a:t>Beispielsweise wäre die zweite Ebene jene, die jetzt</a:t>
            </a:r>
          </a:p>
          <a:p>
            <a:pPr lvl="1"/>
            <a:r>
              <a:rPr lang="de-DE" dirty="0"/>
              <a:t>folgt.</a:t>
            </a:r>
          </a:p>
          <a:p>
            <a:pPr lvl="2"/>
            <a:r>
              <a:rPr lang="de-DE" dirty="0"/>
              <a:t>Beispielsweise wäre die dritte Ebene jene, die jetzt</a:t>
            </a:r>
          </a:p>
          <a:p>
            <a:pPr lvl="2"/>
            <a:r>
              <a:rPr lang="de-DE" dirty="0"/>
              <a:t>folgt.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920E2B-FC99-4A38-BFFD-416A818AECB0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E8A5-B58B-4734-A57A-17934E5ECB98}" type="datetimeFigureOut">
              <a:rPr lang="de-AT" smtClean="0"/>
              <a:t>20.09.2022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5650-DCF9-4356-9D1A-504A85D7A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9313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E8A5-B58B-4734-A57A-17934E5ECB98}" type="datetimeFigureOut">
              <a:rPr lang="de-AT" smtClean="0"/>
              <a:t>20.09.2022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5650-DCF9-4356-9D1A-504A85D7A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1366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E8A5-B58B-4734-A57A-17934E5ECB98}" type="datetimeFigureOut">
              <a:rPr lang="de-AT" smtClean="0"/>
              <a:t>20.09.2022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5650-DCF9-4356-9D1A-504A85D7A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7492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E8A5-B58B-4734-A57A-17934E5ECB98}" type="datetimeFigureOut">
              <a:rPr lang="de-AT" smtClean="0"/>
              <a:t>20.09.2022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5650-DCF9-4356-9D1A-504A85D7A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404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188916"/>
            <a:ext cx="9540000" cy="9366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Prototypische zweizeilige Headline</a:t>
            </a:r>
            <a:br>
              <a:rPr lang="de-DE" dirty="0"/>
            </a:br>
            <a:r>
              <a:rPr lang="de-DE" dirty="0"/>
              <a:t>Prototypische Headline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800" y="1484316"/>
            <a:ext cx="9540000" cy="4525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>
              <a:buNone/>
            </a:pPr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, </a:t>
            </a:r>
            <a:r>
              <a:rPr lang="de-AT" dirty="0" err="1"/>
              <a:t>sed</a:t>
            </a:r>
            <a:r>
              <a:rPr lang="de-AT" dirty="0"/>
              <a:t> </a:t>
            </a:r>
            <a:r>
              <a:rPr lang="de-AT" dirty="0" err="1"/>
              <a:t>diam</a:t>
            </a:r>
            <a:r>
              <a:rPr lang="de-AT" dirty="0"/>
              <a:t> </a:t>
            </a:r>
            <a:r>
              <a:rPr lang="de-AT" dirty="0" err="1"/>
              <a:t>nonummy</a:t>
            </a:r>
            <a:r>
              <a:rPr lang="de-AT" dirty="0"/>
              <a:t> </a:t>
            </a:r>
            <a:r>
              <a:rPr lang="de-AT" dirty="0" err="1"/>
              <a:t>nibh</a:t>
            </a:r>
            <a:r>
              <a:rPr lang="de-AT" dirty="0"/>
              <a:t> </a:t>
            </a:r>
            <a:r>
              <a:rPr lang="de-AT" dirty="0" err="1"/>
              <a:t>euismod</a:t>
            </a:r>
            <a:r>
              <a:rPr lang="de-AT" dirty="0"/>
              <a:t> </a:t>
            </a:r>
            <a:r>
              <a:rPr lang="de-AT" dirty="0" err="1"/>
              <a:t>tincidunt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 </a:t>
            </a:r>
            <a:r>
              <a:rPr lang="de-AT" dirty="0" err="1"/>
              <a:t>laoreet</a:t>
            </a:r>
            <a:r>
              <a:rPr lang="de-AT" dirty="0"/>
              <a:t> </a:t>
            </a:r>
            <a:r>
              <a:rPr lang="de-AT" dirty="0" err="1"/>
              <a:t>dolore</a:t>
            </a:r>
            <a:r>
              <a:rPr lang="de-AT" dirty="0"/>
              <a:t> magna </a:t>
            </a:r>
            <a:r>
              <a:rPr lang="de-AT" dirty="0" err="1"/>
              <a:t>aliquam</a:t>
            </a:r>
            <a:r>
              <a:rPr lang="de-AT" dirty="0"/>
              <a:t> </a:t>
            </a:r>
            <a:r>
              <a:rPr lang="de-AT" dirty="0" err="1"/>
              <a:t>erat</a:t>
            </a:r>
            <a:r>
              <a:rPr lang="de-AT" dirty="0"/>
              <a:t> </a:t>
            </a:r>
            <a:r>
              <a:rPr lang="de-AT" dirty="0" err="1"/>
              <a:t>volutpat</a:t>
            </a:r>
            <a:r>
              <a:rPr lang="de-AT" dirty="0"/>
              <a:t>.</a:t>
            </a:r>
          </a:p>
          <a:p>
            <a:pPr>
              <a:buNone/>
            </a:pPr>
            <a:endParaRPr lang="de-AT" dirty="0"/>
          </a:p>
          <a:p>
            <a:pPr>
              <a:buNone/>
            </a:pPr>
            <a:r>
              <a:rPr lang="de-AT" dirty="0"/>
              <a:t>Duis </a:t>
            </a:r>
            <a:r>
              <a:rPr lang="de-AT" dirty="0" err="1"/>
              <a:t>autem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 </a:t>
            </a:r>
            <a:r>
              <a:rPr lang="de-AT" dirty="0" err="1"/>
              <a:t>eum</a:t>
            </a:r>
            <a:r>
              <a:rPr lang="de-AT" dirty="0"/>
              <a:t> </a:t>
            </a:r>
            <a:r>
              <a:rPr lang="de-AT" dirty="0" err="1"/>
              <a:t>iriure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in </a:t>
            </a:r>
            <a:r>
              <a:rPr lang="de-AT" dirty="0" err="1"/>
              <a:t>hendrerit</a:t>
            </a:r>
            <a:r>
              <a:rPr lang="de-AT" dirty="0"/>
              <a:t> in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velit</a:t>
            </a:r>
            <a:r>
              <a:rPr lang="de-AT" dirty="0"/>
              <a:t> esse </a:t>
            </a:r>
            <a:r>
              <a:rPr lang="de-AT" dirty="0" err="1"/>
              <a:t>molestie</a:t>
            </a:r>
            <a:r>
              <a:rPr lang="de-AT" dirty="0"/>
              <a:t> </a:t>
            </a:r>
            <a:r>
              <a:rPr lang="de-AT" dirty="0" err="1"/>
              <a:t>consequat</a:t>
            </a:r>
            <a:r>
              <a:rPr lang="de-AT" dirty="0"/>
              <a:t>, </a:t>
            </a:r>
            <a:r>
              <a:rPr lang="de-AT" dirty="0" err="1"/>
              <a:t>vel</a:t>
            </a:r>
            <a:r>
              <a:rPr lang="de-AT" dirty="0"/>
              <a:t> </a:t>
            </a:r>
            <a:r>
              <a:rPr lang="de-AT" dirty="0" err="1"/>
              <a:t>illum</a:t>
            </a:r>
            <a:r>
              <a:rPr lang="de-AT" dirty="0"/>
              <a:t> </a:t>
            </a:r>
            <a:r>
              <a:rPr lang="de-AT" dirty="0" err="1"/>
              <a:t>dolore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 </a:t>
            </a:r>
            <a:r>
              <a:rPr lang="de-AT" dirty="0" err="1"/>
              <a:t>feugiat</a:t>
            </a:r>
            <a:r>
              <a:rPr lang="de-AT" dirty="0"/>
              <a:t> </a:t>
            </a:r>
            <a:r>
              <a:rPr lang="de-AT" dirty="0" err="1"/>
              <a:t>nulla</a:t>
            </a:r>
            <a:r>
              <a:rPr lang="de-AT" dirty="0"/>
              <a:t> </a:t>
            </a:r>
            <a:r>
              <a:rPr lang="de-AT" dirty="0" err="1"/>
              <a:t>facilisis</a:t>
            </a:r>
            <a:r>
              <a:rPr lang="de-AT" dirty="0"/>
              <a:t> </a:t>
            </a:r>
            <a:r>
              <a:rPr lang="de-AT" dirty="0" err="1"/>
              <a:t>at</a:t>
            </a:r>
            <a:r>
              <a:rPr lang="de-AT" dirty="0"/>
              <a:t> </a:t>
            </a:r>
            <a:r>
              <a:rPr lang="de-AT" dirty="0" err="1"/>
              <a:t>vero</a:t>
            </a:r>
            <a:r>
              <a:rPr lang="de-AT" dirty="0"/>
              <a:t> et </a:t>
            </a:r>
            <a:r>
              <a:rPr lang="de-AT" dirty="0" err="1"/>
              <a:t>accumsan</a:t>
            </a:r>
            <a:r>
              <a:rPr lang="de-AT" dirty="0"/>
              <a:t> et </a:t>
            </a:r>
            <a:r>
              <a:rPr lang="de-AT" dirty="0" err="1"/>
              <a:t>iusto</a:t>
            </a:r>
            <a:r>
              <a:rPr lang="de-AT" dirty="0"/>
              <a:t> </a:t>
            </a:r>
            <a:r>
              <a:rPr lang="de-AT" dirty="0" err="1"/>
              <a:t>odio</a:t>
            </a:r>
            <a:r>
              <a:rPr lang="de-AT" dirty="0"/>
              <a:t> </a:t>
            </a:r>
            <a:r>
              <a:rPr lang="de-AT" dirty="0" err="1"/>
              <a:t>dignissim</a:t>
            </a:r>
            <a:r>
              <a:rPr lang="de-AT" dirty="0"/>
              <a:t> </a:t>
            </a:r>
            <a:r>
              <a:rPr lang="de-AT" dirty="0" err="1"/>
              <a:t>qui</a:t>
            </a:r>
            <a:r>
              <a:rPr lang="de-AT" dirty="0"/>
              <a:t> </a:t>
            </a:r>
            <a:r>
              <a:rPr lang="de-AT" dirty="0" err="1"/>
              <a:t>blandit</a:t>
            </a:r>
            <a:r>
              <a:rPr lang="de-AT" dirty="0"/>
              <a:t> </a:t>
            </a:r>
            <a:r>
              <a:rPr lang="de-AT" dirty="0" err="1"/>
              <a:t>praesent</a:t>
            </a:r>
            <a:r>
              <a:rPr lang="de-AT" dirty="0"/>
              <a:t> </a:t>
            </a:r>
            <a:r>
              <a:rPr lang="de-AT" dirty="0" err="1"/>
              <a:t>luptatum</a:t>
            </a:r>
            <a:r>
              <a:rPr lang="de-AT" dirty="0"/>
              <a:t> </a:t>
            </a:r>
            <a:r>
              <a:rPr lang="de-AT" dirty="0" err="1"/>
              <a:t>zzril</a:t>
            </a:r>
            <a:r>
              <a:rPr lang="de-AT" dirty="0"/>
              <a:t> </a:t>
            </a:r>
            <a:r>
              <a:rPr lang="de-AT" dirty="0" err="1"/>
              <a:t>delenit</a:t>
            </a:r>
            <a:r>
              <a:rPr lang="de-AT" dirty="0"/>
              <a:t> </a:t>
            </a:r>
            <a:r>
              <a:rPr lang="de-AT" dirty="0" err="1"/>
              <a:t>augue</a:t>
            </a:r>
            <a:r>
              <a:rPr lang="de-AT" dirty="0"/>
              <a:t> </a:t>
            </a:r>
            <a:r>
              <a:rPr lang="de-AT" dirty="0" err="1"/>
              <a:t>duis</a:t>
            </a:r>
            <a:r>
              <a:rPr lang="de-AT" dirty="0"/>
              <a:t> </a:t>
            </a:r>
            <a:r>
              <a:rPr lang="de-AT" dirty="0" err="1"/>
              <a:t>dolore</a:t>
            </a:r>
            <a:r>
              <a:rPr lang="de-AT" dirty="0"/>
              <a:t> </a:t>
            </a:r>
            <a:r>
              <a:rPr lang="de-AT" dirty="0" err="1"/>
              <a:t>te</a:t>
            </a:r>
            <a:r>
              <a:rPr lang="de-AT" dirty="0"/>
              <a:t> </a:t>
            </a:r>
            <a:r>
              <a:rPr lang="de-AT" dirty="0" err="1"/>
              <a:t>feugait</a:t>
            </a:r>
            <a:r>
              <a:rPr lang="de-AT" dirty="0"/>
              <a:t> </a:t>
            </a:r>
            <a:r>
              <a:rPr lang="de-AT" dirty="0" err="1"/>
              <a:t>nulla</a:t>
            </a:r>
            <a:r>
              <a:rPr lang="de-AT" dirty="0"/>
              <a:t> </a:t>
            </a:r>
            <a:r>
              <a:rPr lang="de-AT" dirty="0" err="1"/>
              <a:t>facilisi</a:t>
            </a:r>
            <a:r>
              <a:rPr lang="de-AT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920E2B-FC99-4A38-BFFD-416A818AECB0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9861" y="2673897"/>
            <a:ext cx="10363200" cy="1362075"/>
          </a:xfrm>
        </p:spPr>
        <p:txBody>
          <a:bodyPr anchor="t">
            <a:normAutofit/>
          </a:bodyPr>
          <a:lstStyle>
            <a:lvl1pPr algn="l">
              <a:defRPr sz="3400" b="0" cap="none" baseline="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39860" y="4047539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Font typeface="Wingdings" pitchFamily="2" charset="2"/>
              <a:buNone/>
              <a:defRPr sz="2000"/>
            </a:lvl1pPr>
            <a:lvl2pPr marL="627063" indent="-269875">
              <a:buFont typeface="Wingdings" pitchFamily="2" charset="2"/>
              <a:buChar char="§"/>
              <a:defRPr sz="1800"/>
            </a:lvl2pPr>
            <a:lvl3pPr marL="914400" indent="-287338">
              <a:buFont typeface="Symbol" pitchFamily="18" charset="2"/>
              <a:buChar char="-"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31F813-4BA3-4827-8E55-372EE6655F87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3" y="188916"/>
            <a:ext cx="10678579" cy="9366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3" y="1484316"/>
            <a:ext cx="5232400" cy="4537075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1253" y="1484316"/>
            <a:ext cx="5232400" cy="4537075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55C770-9D76-44A7-B3EB-A40A8900560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8106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2" y="1435102"/>
            <a:ext cx="5386917" cy="7397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435102"/>
            <a:ext cx="5389032" cy="7397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2" cy="395128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41CF51-9DD8-44D8-9FC2-E537D07F8618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DA101C-1C77-4D48-BD39-A3953658431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AC9611-BD30-46E2-A07B-CD5A3A7C3066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3000" b="0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400"/>
            </a:lvl1pPr>
            <a:lvl2pPr marL="539750" indent="-269875">
              <a:buFont typeface="Wingdings" pitchFamily="2" charset="2"/>
              <a:buChar char="§"/>
              <a:defRPr sz="1200"/>
            </a:lvl2pPr>
            <a:lvl3pPr marL="914400" indent="-374650">
              <a:buFont typeface="Symbol" pitchFamily="18" charset="2"/>
              <a:buChar char="-"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A5547C-C2D5-4D2D-84FE-5CA36B8B231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800" y="188916"/>
            <a:ext cx="9540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dirty="0"/>
              <a:t>Titelmasterformat durch Klicken bearbeiten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01" y="6245225"/>
            <a:ext cx="469256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53411996-E14A-4808-B0AE-FE4357D1C12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838800" y="1483200"/>
            <a:ext cx="9540000" cy="4666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5886" y="6332378"/>
            <a:ext cx="1109401" cy="3466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rgbClr val="ED1C24"/>
        </a:buClr>
        <a:buFont typeface="Arial" panose="020B0604020202020204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anose="05050102010706020507" pitchFamily="18" charset="2"/>
        <a:buChar char="-"/>
        <a:defRPr sz="20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50000"/>
          </a:schemeClr>
        </a:buClr>
        <a:buFont typeface="Symbol" pitchFamily="18" charset="2"/>
        <a:buChar char="-"/>
        <a:defRPr sz="18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50000"/>
          </a:schemeClr>
        </a:buClr>
        <a:buFont typeface="Symbol" pitchFamily="18" charset="2"/>
        <a:buChar char="-"/>
        <a:defRPr sz="18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bg2">
            <a:lumMod val="50000"/>
          </a:schemeClr>
        </a:buClr>
        <a:buFont typeface="Symbol" pitchFamily="18" charset="2"/>
        <a:buChar char="-"/>
        <a:defRPr sz="18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E8A5-B58B-4734-A57A-17934E5ECB98}" type="datetimeFigureOut">
              <a:rPr lang="de-AT" smtClean="0"/>
              <a:t>20.09.2022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B5650-DCF9-4356-9D1A-504A85D7A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204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oe.wknet/oe/wko-services/marketing/23/WKO.at--23---neuer-digitaler-Auftritt-der-WKO-.html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erhard.laga@wko.a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rmen.wko.at/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irmen.wko.at/mag-michael-sch%c3%bctzenhofer-strategiedesign/nieder%c3%b6sterreich/?firmaid=7943aa84-d161-4792-b86c-8fea30921634&amp;suchbegriff=michael%20sch%c3%bctzenhofer" TargetMode="External"/><Relationship Id="rId5" Type="http://schemas.openxmlformats.org/officeDocument/2006/relationships/hyperlink" Target="https://firmen.wko.at/suche_nachfolgeboerse/" TargetMode="External"/><Relationship Id="rId4" Type="http://schemas.openxmlformats.org/officeDocument/2006/relationships/hyperlink" Target="https://firmen.wko.at/suche_kooperationsboerse/-/?sortid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ko.at/service/netzwerke/singlelogin-partner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ko.at/singlelog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ko.at/blockchainservi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ko.at/service/Webinare-in-der-WKO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ko.at/service/muster-bestaetigung-erbringung-von-dienstleistungen.html" TargetMode="External"/><Relationship Id="rId4" Type="http://schemas.openxmlformats.org/officeDocument/2006/relationships/hyperlink" Target="https://www.wko.at/service/muster-vorlagen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atgeber.wko.at/personenbetreuung/?_gl=1*aow7ah*_ga*NzQ3MTc0NzIuMTYxMjk0NjI5NA..*_ga_4YHGVSN5S4*MTY2MzYyNDYyNy42MDkuMS4xNjYzNjI2NDQ2LjUwLjAuMA..&amp;_ga=2.105750595.1384502256.1663538097-74717472.161294629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koratgeber.a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udigital.at/Content.Node/kampagnen/kmudigital/trendkarten-kmudigital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e-DE" sz="3200" dirty="0"/>
              <a:t>Best of the digital Services of the Federal Austrian Economic Chamber</a:t>
            </a:r>
            <a:endParaRPr lang="de-AT" altLang="de-DE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20" y="3729037"/>
            <a:ext cx="10306049" cy="2582115"/>
          </a:xfrm>
        </p:spPr>
        <p:txBody>
          <a:bodyPr>
            <a:normAutofit/>
          </a:bodyPr>
          <a:lstStyle/>
          <a:p>
            <a:r>
              <a:rPr lang="de-A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EU – WB6 </a:t>
            </a:r>
            <a:endParaRPr lang="de-A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e-A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DIGITAL SERVICES ACADEMY </a:t>
            </a:r>
            <a:endParaRPr lang="de-AT" altLang="de-DE" dirty="0"/>
          </a:p>
          <a:p>
            <a:r>
              <a:rPr lang="de-AT" sz="1800" b="0" i="0" u="none" strike="noStrike" baseline="0" dirty="0">
                <a:solidFill>
                  <a:srgbClr val="000000"/>
                </a:solidFill>
              </a:rPr>
              <a:t>Digital Summit, Pristina </a:t>
            </a:r>
            <a:endParaRPr lang="de-AT" altLang="de-DE" dirty="0"/>
          </a:p>
          <a:p>
            <a:r>
              <a:rPr lang="de-A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September 20th -23rd 2022 </a:t>
            </a:r>
            <a:endParaRPr lang="de-AT" altLang="de-DE" dirty="0"/>
          </a:p>
          <a:p>
            <a:pPr>
              <a:lnSpc>
                <a:spcPct val="90000"/>
              </a:lnSpc>
            </a:pPr>
            <a:endParaRPr lang="de-AT" altLang="de-DE" dirty="0"/>
          </a:p>
          <a:p>
            <a:pPr>
              <a:lnSpc>
                <a:spcPct val="90000"/>
              </a:lnSpc>
            </a:pPr>
            <a:endParaRPr lang="de-AT" altLang="de-DE" dirty="0"/>
          </a:p>
          <a:p>
            <a:pPr>
              <a:lnSpc>
                <a:spcPct val="90000"/>
              </a:lnSpc>
            </a:pPr>
            <a:r>
              <a:rPr lang="de-AT" altLang="de-DE" dirty="0"/>
              <a:t>Gerhard Laga</a:t>
            </a:r>
            <a:br>
              <a:rPr lang="de-AT" altLang="de-DE" dirty="0"/>
            </a:br>
            <a:r>
              <a:rPr lang="de-AT" altLang="de-DE" dirty="0"/>
              <a:t>Servicemanagement and ICT </a:t>
            </a:r>
            <a:r>
              <a:rPr lang="de-AT" altLang="de-DE" dirty="0" err="1"/>
              <a:t>of</a:t>
            </a:r>
            <a:r>
              <a:rPr lang="de-AT" altLang="de-DE" dirty="0"/>
              <a:t> </a:t>
            </a:r>
            <a:r>
              <a:rPr lang="de-AT" altLang="de-DE" dirty="0" err="1"/>
              <a:t>the</a:t>
            </a:r>
            <a:r>
              <a:rPr lang="de-AT" altLang="de-DE" dirty="0"/>
              <a:t> Federal Austrian </a:t>
            </a:r>
            <a:r>
              <a:rPr lang="de-AT" altLang="de-DE" dirty="0" err="1"/>
              <a:t>Economic</a:t>
            </a:r>
            <a:r>
              <a:rPr lang="de-AT" altLang="de-DE" dirty="0"/>
              <a:t> Chamber</a:t>
            </a:r>
          </a:p>
        </p:txBody>
      </p:sp>
    </p:spTree>
    <p:extLst>
      <p:ext uri="{BB962C8B-B14F-4D97-AF65-F5344CB8AC3E}">
        <p14:creationId xmlns:p14="http://schemas.microsoft.com/office/powerpoint/2010/main" val="297067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755653" y="188916"/>
            <a:ext cx="10678579" cy="936625"/>
          </a:xfrm>
        </p:spPr>
        <p:txBody>
          <a:bodyPr wrap="square" anchor="b">
            <a:normAutofit/>
          </a:bodyPr>
          <a:lstStyle/>
          <a:p>
            <a:r>
              <a:rPr lang="en-US"/>
              <a:t>Vision wko.at#23 – contemporary online strategy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3" y="1484316"/>
            <a:ext cx="5232400" cy="4537075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</a:rPr>
              <a:t>personalized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800" dirty="0"/>
              <a:t>modern look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</a:rPr>
              <a:t>Q4/21 until Q1/23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800" dirty="0">
                <a:hlinkClick r:id="rId3"/>
              </a:rPr>
              <a:t>internal </a:t>
            </a:r>
            <a:br>
              <a:rPr lang="en-US" sz="2800" dirty="0">
                <a:hlinkClick r:id="rId3"/>
              </a:rPr>
            </a:br>
            <a:r>
              <a:rPr lang="en-US" sz="2800" dirty="0">
                <a:hlinkClick r:id="rId3"/>
              </a:rPr>
              <a:t>communication </a:t>
            </a:r>
            <a:br>
              <a:rPr lang="en-US" sz="2800" dirty="0"/>
            </a:br>
            <a:r>
              <a:rPr lang="en-US" sz="2800" dirty="0"/>
              <a:t>ongoing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 sz="2800" dirty="0">
              <a:effectLst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DC6D02-22F8-4775-B2E1-2901FBF95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350344"/>
            <a:ext cx="1996630" cy="1138079"/>
          </a:xfrm>
          <a:prstGeom prst="rect">
            <a:avLst/>
          </a:prstGeom>
          <a:noFill/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35F6203-A7EE-486F-8D7B-040F72E05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0372" y="1589856"/>
            <a:ext cx="5741350" cy="5055079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A9B549C8-F787-B8C1-62DC-E0F497CE2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021" y="4596075"/>
            <a:ext cx="2743200" cy="137950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B3520FE-EA01-6B10-BC84-040C43BBE6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2331" y="4956663"/>
            <a:ext cx="2743200" cy="13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64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de-AT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de-AT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oriented</a:t>
            </a:r>
            <a:r>
              <a:rPr lang="de-AT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  <a:r>
              <a:rPr lang="de-AT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processes</a:t>
            </a:r>
            <a:r>
              <a:rPr lang="de-AT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digital and on </a:t>
            </a:r>
            <a:r>
              <a:rPr lang="de-AT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de-AT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plattform</a:t>
            </a:r>
            <a:endParaRPr lang="de-AT" sz="20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stored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Excel,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Emails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cooperation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regional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chambers</a:t>
            </a:r>
            <a:endParaRPr lang="de-AT" sz="20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calls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emails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personal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visits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missions</a:t>
            </a:r>
            <a:endParaRPr lang="de-AT" sz="20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basis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</a:t>
            </a:r>
            <a:r>
              <a:rPr lang="de-AT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programms</a:t>
            </a:r>
            <a:endParaRPr lang="de-AT" sz="20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838799" y="188916"/>
            <a:ext cx="9540001" cy="936625"/>
          </a:xfrm>
        </p:spPr>
        <p:txBody>
          <a:bodyPr/>
          <a:lstStyle/>
          <a:p>
            <a:r>
              <a:rPr lang="de-AT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 CRM- </a:t>
            </a:r>
            <a:r>
              <a:rPr lang="de-AT" sz="2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WKBlue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77999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please!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be happy to discuss any aspects during the next 2 days!</a:t>
            </a:r>
            <a:endParaRPr lang="en-US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Contact: </a:t>
            </a:r>
            <a:br>
              <a:rPr lang="en-US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gerhard.laga@wko.at</a:t>
            </a:r>
            <a:r>
              <a:rPr lang="en-US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en-US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+435909004203</a:t>
            </a:r>
            <a:endParaRPr lang="en-US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838799" y="188916"/>
            <a:ext cx="9540001" cy="936625"/>
          </a:xfrm>
        </p:spPr>
        <p:txBody>
          <a:bodyPr/>
          <a:lstStyle/>
          <a:p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your attention!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3985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800" y="1484316"/>
            <a:ext cx="10504936" cy="4525200"/>
          </a:xfrm>
        </p:spPr>
        <p:txBody>
          <a:bodyPr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</a:t>
            </a:r>
            <a:r>
              <a:rPr lang="de-AT" sz="2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de-AT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de-AT" sz="2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de-AT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de-AT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register</a:t>
            </a:r>
            <a:endParaRPr lang="de-AT" sz="2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WKO-Singlelogin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Data-</a:t>
            </a:r>
            <a:r>
              <a:rPr lang="de-AT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Certification</a:t>
            </a:r>
            <a:r>
              <a:rPr lang="de-AT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AT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Austrian Public Service Blockchain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Contents</a:t>
            </a: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Consulting Services</a:t>
            </a: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Webinars and Screencasts</a:t>
            </a: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Modelcontracts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possibility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infill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KMU.DIGITAL financial support program: </a:t>
            </a:r>
            <a:r>
              <a:rPr lang="en-US" sz="2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Speciality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consultation reports in structured form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 wko.at#23</a:t>
            </a:r>
            <a:endParaRPr lang="de-AT" sz="2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838799" y="188916"/>
            <a:ext cx="9540001" cy="936625"/>
          </a:xfrm>
        </p:spPr>
        <p:txBody>
          <a:bodyPr/>
          <a:lstStyle/>
          <a:p>
            <a:r>
              <a:rPr lang="en-US" dirty="0"/>
              <a:t>Overview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8741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</a:t>
            </a:r>
            <a:r>
              <a:rPr lang="de-AT" sz="2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de-AT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de-AT" sz="2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de-AT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de-AT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register</a:t>
            </a:r>
            <a:r>
              <a:rPr lang="de-AT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de-AT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Firmen A-Z</a:t>
            </a:r>
            <a:r>
              <a:rPr lang="de-AT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542656-7C57-4CF3-8B9C-C3D37A0E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1253" y="1484316"/>
            <a:ext cx="5232400" cy="4743956"/>
          </a:xfrm>
        </p:spPr>
        <p:txBody>
          <a:bodyPr>
            <a:normAutofit fontScale="92500" lnSpcReduction="20000"/>
          </a:bodyPr>
          <a:lstStyle/>
          <a:p>
            <a:r>
              <a:rPr lang="de-AT" dirty="0"/>
              <a:t>587.399 </a:t>
            </a:r>
            <a:r>
              <a:rPr lang="de-AT" dirty="0" err="1"/>
              <a:t>companies</a:t>
            </a:r>
            <a:r>
              <a:rPr lang="de-AT" dirty="0"/>
              <a:t>, some </a:t>
            </a:r>
            <a:r>
              <a:rPr lang="de-AT" dirty="0" err="1"/>
              <a:t>data</a:t>
            </a:r>
            <a:r>
              <a:rPr lang="de-AT" dirty="0"/>
              <a:t> ist </a:t>
            </a:r>
            <a:r>
              <a:rPr lang="de-AT" dirty="0" err="1"/>
              <a:t>fixed</a:t>
            </a:r>
            <a:r>
              <a:rPr lang="de-AT" dirty="0"/>
              <a:t> and </a:t>
            </a:r>
            <a:r>
              <a:rPr lang="de-AT" dirty="0" err="1"/>
              <a:t>official</a:t>
            </a:r>
            <a:r>
              <a:rPr lang="de-AT" dirty="0"/>
              <a:t>, </a:t>
            </a:r>
            <a:r>
              <a:rPr lang="de-AT" dirty="0" err="1"/>
              <a:t>most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editable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members</a:t>
            </a:r>
            <a:r>
              <a:rPr lang="de-AT" dirty="0"/>
              <a:t> </a:t>
            </a:r>
            <a:r>
              <a:rPr lang="de-AT" dirty="0" err="1"/>
              <a:t>only</a:t>
            </a:r>
            <a:endParaRPr lang="de-AT" dirty="0"/>
          </a:p>
          <a:p>
            <a:r>
              <a:rPr lang="de-AT" dirty="0"/>
              <a:t>Members </a:t>
            </a:r>
            <a:r>
              <a:rPr lang="de-AT" dirty="0" err="1"/>
              <a:t>get</a:t>
            </a:r>
            <a:r>
              <a:rPr lang="de-AT" dirty="0"/>
              <a:t> </a:t>
            </a:r>
            <a:r>
              <a:rPr lang="de-AT" dirty="0" err="1"/>
              <a:t>found</a:t>
            </a:r>
            <a:r>
              <a:rPr lang="de-AT" dirty="0"/>
              <a:t> and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further</a:t>
            </a:r>
            <a:r>
              <a:rPr lang="de-AT" dirty="0"/>
              <a:t> </a:t>
            </a:r>
            <a:r>
              <a:rPr lang="de-AT" dirty="0" err="1"/>
              <a:t>present</a:t>
            </a:r>
            <a:r>
              <a:rPr lang="de-AT" dirty="0"/>
              <a:t> </a:t>
            </a:r>
            <a:r>
              <a:rPr lang="de-AT" dirty="0" err="1"/>
              <a:t>their</a:t>
            </a:r>
            <a:r>
              <a:rPr lang="de-AT" dirty="0"/>
              <a:t> </a:t>
            </a:r>
            <a:r>
              <a:rPr lang="de-AT" dirty="0" err="1"/>
              <a:t>company</a:t>
            </a:r>
            <a:r>
              <a:rPr lang="de-AT" dirty="0"/>
              <a:t> (Logos, Videos, </a:t>
            </a:r>
            <a:r>
              <a:rPr lang="de-AT" dirty="0" err="1"/>
              <a:t>structured</a:t>
            </a:r>
            <a:r>
              <a:rPr lang="de-AT" dirty="0"/>
              <a:t> Information </a:t>
            </a:r>
            <a:r>
              <a:rPr lang="de-AT" dirty="0" err="1"/>
              <a:t>about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company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other</a:t>
            </a:r>
            <a:r>
              <a:rPr lang="de-AT" dirty="0"/>
              <a:t> </a:t>
            </a:r>
            <a:r>
              <a:rPr lang="de-AT" dirty="0" err="1"/>
              <a:t>portals</a:t>
            </a:r>
            <a:r>
              <a:rPr lang="de-AT" dirty="0"/>
              <a:t>)</a:t>
            </a:r>
            <a:br>
              <a:rPr lang="de-AT" dirty="0"/>
            </a:br>
            <a:r>
              <a:rPr lang="de-AT" dirty="0"/>
              <a:t>3.5 </a:t>
            </a:r>
            <a:r>
              <a:rPr lang="de-AT" dirty="0" err="1"/>
              <a:t>mio</a:t>
            </a:r>
            <a:r>
              <a:rPr lang="de-AT" dirty="0"/>
              <a:t> </a:t>
            </a:r>
            <a:r>
              <a:rPr lang="de-AT" dirty="0" err="1"/>
              <a:t>hits</a:t>
            </a:r>
            <a:r>
              <a:rPr lang="de-AT" dirty="0"/>
              <a:t> per </a:t>
            </a:r>
            <a:r>
              <a:rPr lang="de-AT" dirty="0" err="1"/>
              <a:t>month</a:t>
            </a:r>
            <a:endParaRPr lang="de-AT" dirty="0"/>
          </a:p>
          <a:p>
            <a:r>
              <a:rPr lang="de-AT" dirty="0"/>
              <a:t>Free </a:t>
            </a:r>
            <a:r>
              <a:rPr lang="de-AT" dirty="0" err="1"/>
              <a:t>imprint</a:t>
            </a:r>
            <a:r>
              <a:rPr lang="de-AT" dirty="0"/>
              <a:t>-generator</a:t>
            </a:r>
          </a:p>
          <a:p>
            <a:r>
              <a:rPr lang="de-AT" dirty="0"/>
              <a:t>Free </a:t>
            </a:r>
            <a:r>
              <a:rPr lang="de-AT" dirty="0" err="1"/>
              <a:t>advertisements</a:t>
            </a:r>
            <a:r>
              <a:rPr lang="de-AT" dirty="0"/>
              <a:t> </a:t>
            </a:r>
            <a:r>
              <a:rPr lang="de-AT" dirty="0" err="1"/>
              <a:t>for</a:t>
            </a:r>
            <a:endParaRPr lang="de-AT" dirty="0"/>
          </a:p>
          <a:p>
            <a:pPr lvl="1"/>
            <a:r>
              <a:rPr lang="de-AT" dirty="0">
                <a:hlinkClick r:id="rId4"/>
              </a:rPr>
              <a:t>Cooperations</a:t>
            </a:r>
            <a:r>
              <a:rPr lang="de-AT" dirty="0"/>
              <a:t> (</a:t>
            </a:r>
            <a:r>
              <a:rPr lang="de-AT" dirty="0" err="1"/>
              <a:t>automatically</a:t>
            </a:r>
            <a:r>
              <a:rPr lang="de-AT" dirty="0"/>
              <a:t> </a:t>
            </a:r>
            <a:r>
              <a:rPr lang="de-AT" dirty="0" err="1"/>
              <a:t>updated</a:t>
            </a:r>
            <a:r>
              <a:rPr lang="de-AT" dirty="0"/>
              <a:t>)</a:t>
            </a:r>
          </a:p>
          <a:p>
            <a:pPr lvl="1"/>
            <a:r>
              <a:rPr lang="de-AT" dirty="0">
                <a:hlinkClick r:id="rId5"/>
              </a:rPr>
              <a:t>Successions</a:t>
            </a:r>
            <a:endParaRPr lang="de-AT" dirty="0"/>
          </a:p>
          <a:p>
            <a:pPr marL="471487" lvl="1" indent="0">
              <a:buNone/>
            </a:pP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shared</a:t>
            </a:r>
            <a:r>
              <a:rPr lang="de-AT" dirty="0"/>
              <a:t> in social </a:t>
            </a:r>
            <a:r>
              <a:rPr lang="de-AT" dirty="0" err="1"/>
              <a:t>media</a:t>
            </a:r>
            <a:endParaRPr lang="de-AT" dirty="0"/>
          </a:p>
          <a:p>
            <a:r>
              <a:rPr lang="de-AT" dirty="0"/>
              <a:t>„</a:t>
            </a:r>
            <a:r>
              <a:rPr lang="de-AT" dirty="0" err="1"/>
              <a:t>certificates</a:t>
            </a:r>
            <a:r>
              <a:rPr lang="de-AT" dirty="0"/>
              <a:t>“ and </a:t>
            </a:r>
            <a:r>
              <a:rPr lang="de-AT" dirty="0" err="1"/>
              <a:t>productes</a:t>
            </a:r>
            <a:r>
              <a:rPr lang="de-AT" dirty="0"/>
              <a:t> </a:t>
            </a:r>
            <a:r>
              <a:rPr lang="de-AT" dirty="0" err="1"/>
              <a:t>used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structured</a:t>
            </a:r>
            <a:r>
              <a:rPr lang="de-AT" dirty="0"/>
              <a:t> </a:t>
            </a:r>
            <a:r>
              <a:rPr lang="de-AT" dirty="0" err="1"/>
              <a:t>searches</a:t>
            </a:r>
            <a:endParaRPr lang="de-AT" dirty="0"/>
          </a:p>
          <a:p>
            <a:r>
              <a:rPr lang="de-AT" dirty="0" err="1"/>
              <a:t>tailor</a:t>
            </a:r>
            <a:r>
              <a:rPr lang="de-AT" dirty="0"/>
              <a:t> </a:t>
            </a:r>
            <a:r>
              <a:rPr lang="de-AT" dirty="0" err="1"/>
              <a:t>made</a:t>
            </a:r>
            <a:r>
              <a:rPr lang="de-AT" dirty="0"/>
              <a:t> </a:t>
            </a:r>
            <a:r>
              <a:rPr lang="de-AT" dirty="0" err="1"/>
              <a:t>searches</a:t>
            </a:r>
            <a:r>
              <a:rPr lang="de-AT" dirty="0"/>
              <a:t> </a:t>
            </a:r>
            <a:r>
              <a:rPr lang="de-AT" dirty="0" err="1"/>
              <a:t>eg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communes</a:t>
            </a:r>
            <a:endParaRPr lang="de-AT" dirty="0"/>
          </a:p>
        </p:txBody>
      </p:sp>
      <p:pic>
        <p:nvPicPr>
          <p:cNvPr id="1026" name="Picture 2" descr="Beispiel-Eintrag im WKO Firmen A-Z">
            <a:hlinkClick r:id="rId6"/>
            <a:extLst>
              <a:ext uri="{FF2B5EF4-FFF2-40B4-BE49-F238E27FC236}">
                <a16:creationId xmlns:a16="http://schemas.microsoft.com/office/drawing/2014/main" id="{8F046722-6AC5-4C67-8CC6-9640CD15A14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" y="1348148"/>
            <a:ext cx="5628998" cy="345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81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Federated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Identity Management –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knows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companies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not 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persons</a:t>
            </a:r>
            <a:endParaRPr lang="de-AT" sz="24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already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some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portals</a:t>
            </a:r>
            <a:endParaRPr lang="de-AT" sz="2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Usecases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sz="2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B2B </a:t>
            </a:r>
            <a:r>
              <a:rPr lang="de-AT" sz="22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marketplaces</a:t>
            </a:r>
            <a:r>
              <a:rPr lang="de-AT" sz="2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sz="22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extranet</a:t>
            </a:r>
            <a:r>
              <a:rPr lang="de-AT" sz="2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2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sz="2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2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</a:t>
            </a:r>
            <a:r>
              <a:rPr lang="de-AT" sz="2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2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companies</a:t>
            </a:r>
            <a:r>
              <a:rPr lang="de-AT" sz="2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sz="2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de-AT" sz="22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hardened</a:t>
            </a:r>
            <a:r>
              <a:rPr lang="de-AT" sz="2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de-AT" sz="22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identity</a:t>
            </a:r>
            <a:r>
              <a:rPr lang="de-AT" sz="2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2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sz="2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2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de-AT" sz="2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2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endParaRPr lang="de-AT" sz="22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echnical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specification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widespread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Austria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</a:t>
            </a:r>
            <a:endParaRPr lang="de-AT" sz="2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Rulebook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legal 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basis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-party 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behind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AT" sz="2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838799" y="188916"/>
            <a:ext cx="9540001" cy="936625"/>
          </a:xfrm>
        </p:spPr>
        <p:txBody>
          <a:bodyPr/>
          <a:lstStyle/>
          <a:p>
            <a:r>
              <a:rPr lang="de-AT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WKO-Singlelogin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5819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notarization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 (wko.at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necessary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 </a:t>
            </a:r>
            <a:r>
              <a:rPr lang="de-AT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protection</a:t>
            </a:r>
            <a:r>
              <a:rPr lang="de-AT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proove</a:t>
            </a:r>
            <a:endParaRPr lang="de-AT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  <a:r>
              <a:rPr lang="de-AT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correspondence</a:t>
            </a:r>
            <a:endParaRPr lang="de-AT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</a:t>
            </a:r>
            <a:r>
              <a:rPr lang="de-AT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endParaRPr lang="de-AT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GDPRcompliant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Blockchain 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behind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Multichain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2.x 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Source, 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</a:t>
            </a:r>
            <a:endParaRPr lang="de-AT" sz="24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ays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just a 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fingerprint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saved</a:t>
            </a:r>
            <a:endParaRPr lang="de-AT" sz="24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creation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verification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</a:t>
            </a:r>
            <a:endParaRPr lang="de-AT" sz="2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838799" y="188916"/>
            <a:ext cx="9540001" cy="936625"/>
          </a:xfrm>
        </p:spPr>
        <p:txBody>
          <a:bodyPr>
            <a:normAutofit/>
          </a:bodyPr>
          <a:lstStyle/>
          <a:p>
            <a:r>
              <a:rPr lang="de-AT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Data-</a:t>
            </a:r>
            <a:r>
              <a:rPr lang="de-AT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Certification</a:t>
            </a:r>
            <a:r>
              <a:rPr lang="de-AT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de-AT" sz="24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Austrian Public Service Blockchain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9900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Webinars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Screencasts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COVID,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3-4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sz="22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flexibility</a:t>
            </a:r>
            <a:r>
              <a:rPr lang="de-AT" sz="22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2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sz="22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2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organizers</a:t>
            </a:r>
            <a:r>
              <a:rPr lang="de-AT" sz="22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sz="22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targetgroups</a:t>
            </a:r>
            <a:r>
              <a:rPr lang="de-AT" sz="22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2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endParaRPr lang="de-AT" sz="22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sz="2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all </a:t>
            </a:r>
            <a:r>
              <a:rPr lang="de-AT" sz="22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2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2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de-AT" sz="2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2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beeing</a:t>
            </a:r>
            <a:r>
              <a:rPr lang="de-AT" sz="2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2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recorded</a:t>
            </a:r>
            <a:endParaRPr lang="de-AT" sz="22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Modelcontracts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de-AT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in 3 </a:t>
            </a:r>
            <a:r>
              <a:rPr lang="de-AT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areas</a:t>
            </a:r>
            <a:r>
              <a:rPr lang="de-AT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sz="22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Labourlaw</a:t>
            </a:r>
            <a:r>
              <a:rPr lang="de-AT" sz="2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HR</a:t>
            </a: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sz="22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Taxes</a:t>
            </a:r>
            <a:endParaRPr lang="de-AT" sz="22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sz="2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Law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de-AT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with</a:t>
            </a:r>
            <a:r>
              <a:rPr lang="de-AT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hundred</a:t>
            </a:r>
            <a:r>
              <a:rPr lang="de-AT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of</a:t>
            </a:r>
            <a:r>
              <a:rPr lang="de-AT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documents</a:t>
            </a:r>
            <a:r>
              <a:rPr lang="de-AT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de-AT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some</a:t>
            </a:r>
            <a:r>
              <a:rPr lang="de-AT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with</a:t>
            </a:r>
            <a:r>
              <a:rPr lang="de-AT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AT" sz="2400" dirty="0">
                <a:latin typeface="Trebuchet MS" panose="020B0603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possibility </a:t>
            </a:r>
            <a:r>
              <a:rPr lang="de-AT" sz="2400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de-AT" sz="2400" dirty="0">
                <a:latin typeface="Trebuchet MS" panose="020B0603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AT" sz="2400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infill</a:t>
            </a:r>
            <a:r>
              <a:rPr lang="de-AT" sz="2400" dirty="0">
                <a:latin typeface="Trebuchet MS" panose="020B0603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de-AT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838799" y="188916"/>
            <a:ext cx="9540001" cy="936625"/>
          </a:xfrm>
        </p:spPr>
        <p:txBody>
          <a:bodyPr/>
          <a:lstStyle/>
          <a:p>
            <a:r>
              <a:rPr lang="de-AT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Contents – Webinars and Modelcontracts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8438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de-AT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pecial CMS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automated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guided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multimedia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dialog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users</a:t>
            </a:r>
            <a:endParaRPr lang="de-AT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de-AT" sz="1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Nearly</a:t>
            </a:r>
            <a:r>
              <a:rPr lang="de-AT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50 </a:t>
            </a:r>
            <a:r>
              <a:rPr lang="de-AT" sz="1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dialogs</a:t>
            </a:r>
            <a:r>
              <a:rPr lang="de-AT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endParaRPr lang="de-AT" sz="1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sz="16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de-AT" sz="16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abour</a:t>
            </a:r>
            <a:r>
              <a:rPr lang="de-AT" sz="16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6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</a:t>
            </a:r>
            <a:endParaRPr lang="de-AT" sz="16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sz="16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endParaRPr lang="de-AT" sz="16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sz="16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digitalisation</a:t>
            </a:r>
            <a:r>
              <a:rPr lang="de-AT" sz="16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e-</a:t>
            </a:r>
            <a:r>
              <a:rPr lang="de-AT" sz="16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invoicing</a:t>
            </a:r>
            <a:r>
              <a:rPr lang="de-AT" sz="16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e-government</a:t>
            </a: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sz="16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taxes</a:t>
            </a:r>
            <a:endParaRPr lang="de-AT" sz="16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sz="16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endParaRPr lang="de-AT" sz="16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sz="16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</a:t>
            </a:r>
            <a:r>
              <a:rPr lang="de-AT" sz="16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16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de-AT" sz="16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sz="16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de-AT" sz="16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6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</a:t>
            </a:r>
            <a:endParaRPr lang="de-AT" sz="16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1050" lvl="1" indent="-342900">
              <a:buFont typeface="Symbol" panose="05050102010706020507" pitchFamily="18" charset="2"/>
              <a:buChar char=""/>
            </a:pPr>
            <a:r>
              <a:rPr lang="de-AT" sz="16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  <a:r>
              <a:rPr lang="de-AT" sz="16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6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</a:t>
            </a:r>
            <a:endParaRPr lang="de-AT" sz="16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de-AT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~80.000 </a:t>
            </a:r>
            <a:r>
              <a:rPr lang="de-AT" sz="1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finished</a:t>
            </a:r>
            <a:r>
              <a:rPr lang="de-AT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dialogs</a:t>
            </a:r>
            <a:r>
              <a:rPr lang="de-AT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de-AT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</a:t>
            </a:r>
            <a:r>
              <a:rPr lang="de-AT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24/7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equal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blueprint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regional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chambers</a:t>
            </a:r>
            <a:endParaRPr lang="de-AT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de-AT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multilingual, </a:t>
            </a:r>
            <a:r>
              <a:rPr lang="de-AT" sz="1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de-AT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de-AT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AT" sz="1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de-AT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branches</a:t>
            </a:r>
            <a:r>
              <a:rPr lang="de-AT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de-AT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caretakers</a:t>
            </a:r>
            <a:endParaRPr lang="de-AT" sz="1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also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situations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de-A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KMU.DIGITAL</a:t>
            </a:r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838799" y="188916"/>
            <a:ext cx="9540001" cy="936625"/>
          </a:xfrm>
        </p:spPr>
        <p:txBody>
          <a:bodyPr/>
          <a:lstStyle/>
          <a:p>
            <a:r>
              <a:rPr lang="de-AT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Contents - </a:t>
            </a:r>
            <a:r>
              <a:rPr lang="de-AT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Online Consulting Services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6660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1800" dirty="0"/>
              <a:t>An initiative </a:t>
            </a:r>
            <a:r>
              <a:rPr lang="de-DE" sz="1800" dirty="0" err="1"/>
              <a:t>from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Austrian Federal Ministry </a:t>
            </a:r>
            <a:r>
              <a:rPr lang="de-DE" sz="1800" dirty="0" err="1"/>
              <a:t>for</a:t>
            </a:r>
            <a:r>
              <a:rPr lang="de-DE" sz="1800" dirty="0"/>
              <a:t> Digital and </a:t>
            </a:r>
            <a:r>
              <a:rPr lang="de-DE" sz="1800" dirty="0" err="1"/>
              <a:t>Economic</a:t>
            </a:r>
            <a:r>
              <a:rPr lang="de-DE" sz="1800" dirty="0"/>
              <a:t> Affairs and Federal Austrian </a:t>
            </a:r>
            <a:r>
              <a:rPr lang="de-DE" sz="1800" dirty="0" err="1"/>
              <a:t>Economic</a:t>
            </a:r>
            <a:r>
              <a:rPr lang="de-DE" sz="1800" dirty="0"/>
              <a:t> Chamber. </a:t>
            </a:r>
          </a:p>
          <a:p>
            <a:r>
              <a:rPr lang="de-DE" sz="1800" dirty="0" err="1"/>
              <a:t>Nearly</a:t>
            </a:r>
            <a:r>
              <a:rPr lang="de-DE" sz="1800" dirty="0"/>
              <a:t> 800 </a:t>
            </a:r>
            <a:r>
              <a:rPr lang="de-DE" sz="1800" dirty="0" err="1"/>
              <a:t>trained</a:t>
            </a:r>
            <a:r>
              <a:rPr lang="de-DE" sz="1800" dirty="0"/>
              <a:t> and </a:t>
            </a:r>
            <a:r>
              <a:rPr lang="de-DE" sz="1800" dirty="0" err="1"/>
              <a:t>certified</a:t>
            </a:r>
            <a:r>
              <a:rPr lang="de-DE" sz="1800" dirty="0"/>
              <a:t> </a:t>
            </a:r>
            <a:r>
              <a:rPr lang="de-DE" sz="1800" dirty="0" err="1"/>
              <a:t>consultants</a:t>
            </a:r>
            <a:r>
              <a:rPr lang="de-DE" sz="1800" dirty="0"/>
              <a:t> </a:t>
            </a:r>
            <a:r>
              <a:rPr lang="de-DE" sz="1800" dirty="0" err="1"/>
              <a:t>offer</a:t>
            </a:r>
            <a:r>
              <a:rPr lang="de-DE" sz="1800" dirty="0"/>
              <a:t> </a:t>
            </a:r>
            <a:r>
              <a:rPr lang="de-DE" sz="1800" dirty="0" err="1"/>
              <a:t>advise</a:t>
            </a:r>
            <a:r>
              <a:rPr lang="de-DE" sz="1800" dirty="0"/>
              <a:t> in 4 </a:t>
            </a:r>
            <a:r>
              <a:rPr lang="de-DE" sz="1800" dirty="0" err="1"/>
              <a:t>topics</a:t>
            </a:r>
            <a:r>
              <a:rPr lang="de-DE" sz="1800" dirty="0"/>
              <a:t> and </a:t>
            </a:r>
            <a:r>
              <a:rPr lang="de-DE" sz="1800" dirty="0" err="1"/>
              <a:t>develop</a:t>
            </a:r>
            <a:r>
              <a:rPr lang="de-DE" sz="1800" dirty="0"/>
              <a:t> </a:t>
            </a:r>
            <a:r>
              <a:rPr lang="de-DE" sz="1800" dirty="0" err="1"/>
              <a:t>digitalisation</a:t>
            </a:r>
            <a:r>
              <a:rPr lang="de-DE" sz="1800" dirty="0"/>
              <a:t> </a:t>
            </a:r>
            <a:r>
              <a:rPr lang="de-DE" sz="1800" dirty="0" err="1"/>
              <a:t>plans</a:t>
            </a:r>
            <a:r>
              <a:rPr lang="de-DE" sz="1800" dirty="0"/>
              <a:t> </a:t>
            </a:r>
            <a:r>
              <a:rPr lang="de-DE" sz="1800" dirty="0" err="1"/>
              <a:t>together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SME. </a:t>
            </a:r>
          </a:p>
          <a:p>
            <a:r>
              <a:rPr lang="de-DE" sz="1800" dirty="0"/>
              <a:t>This </a:t>
            </a:r>
            <a:r>
              <a:rPr lang="de-DE" sz="1800" u="sng" dirty="0" err="1"/>
              <a:t>consultancy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mainly</a:t>
            </a:r>
            <a:r>
              <a:rPr lang="de-DE" sz="1800" dirty="0"/>
              <a:t> </a:t>
            </a:r>
            <a:r>
              <a:rPr lang="de-DE" sz="1800" dirty="0" err="1"/>
              <a:t>financed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government</a:t>
            </a:r>
            <a:r>
              <a:rPr lang="de-DE" sz="1800" dirty="0"/>
              <a:t>. The </a:t>
            </a:r>
            <a:r>
              <a:rPr lang="de-DE" sz="1800" dirty="0" err="1"/>
              <a:t>consultants</a:t>
            </a:r>
            <a:r>
              <a:rPr lang="de-DE" sz="1800" dirty="0"/>
              <a:t> </a:t>
            </a:r>
            <a:r>
              <a:rPr lang="de-DE" sz="1800" dirty="0" err="1"/>
              <a:t>deliver</a:t>
            </a:r>
            <a:r>
              <a:rPr lang="de-DE" sz="1800" dirty="0"/>
              <a:t> </a:t>
            </a:r>
            <a:r>
              <a:rPr lang="de-DE" sz="1800" dirty="0" err="1"/>
              <a:t>structured</a:t>
            </a:r>
            <a:r>
              <a:rPr lang="de-DE" sz="1800" dirty="0"/>
              <a:t> </a:t>
            </a:r>
            <a:r>
              <a:rPr lang="de-DE" sz="1800" dirty="0" err="1"/>
              <a:t>reports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give</a:t>
            </a:r>
            <a:r>
              <a:rPr lang="de-DE" sz="1800" dirty="0"/>
              <a:t> an </a:t>
            </a:r>
            <a:r>
              <a:rPr lang="de-DE" sz="1800" dirty="0" err="1"/>
              <a:t>insight</a:t>
            </a:r>
            <a:r>
              <a:rPr lang="de-DE" sz="1800" dirty="0"/>
              <a:t> in digital </a:t>
            </a:r>
            <a:r>
              <a:rPr lang="de-DE" sz="1800" dirty="0" err="1"/>
              <a:t>trends</a:t>
            </a:r>
            <a:r>
              <a:rPr lang="de-DE" sz="1800" dirty="0"/>
              <a:t> in Austria.</a:t>
            </a:r>
          </a:p>
          <a:p>
            <a:r>
              <a:rPr lang="de-DE" sz="1800" dirty="0"/>
              <a:t>The </a:t>
            </a:r>
            <a:r>
              <a:rPr lang="de-DE" sz="1800" u="sng" dirty="0" err="1"/>
              <a:t>implementation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plans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also </a:t>
            </a:r>
            <a:r>
              <a:rPr lang="de-DE" sz="1800" dirty="0" err="1"/>
              <a:t>partly</a:t>
            </a:r>
            <a:r>
              <a:rPr lang="de-DE" sz="1800" dirty="0"/>
              <a:t> </a:t>
            </a:r>
            <a:r>
              <a:rPr lang="de-DE" sz="1800" dirty="0" err="1"/>
              <a:t>funded</a:t>
            </a:r>
            <a:r>
              <a:rPr lang="de-DE" sz="1800" dirty="0"/>
              <a:t>.</a:t>
            </a:r>
          </a:p>
          <a:p>
            <a:r>
              <a:rPr lang="de-DE" sz="1800" dirty="0"/>
              <a:t>Quick and </a:t>
            </a:r>
            <a:r>
              <a:rPr lang="de-DE" sz="1800" dirty="0" err="1"/>
              <a:t>efficient</a:t>
            </a:r>
            <a:r>
              <a:rPr lang="de-DE" sz="1800" dirty="0"/>
              <a:t> online </a:t>
            </a:r>
            <a:r>
              <a:rPr lang="de-DE" sz="1800" dirty="0" err="1"/>
              <a:t>application</a:t>
            </a:r>
            <a:r>
              <a:rPr lang="de-DE" sz="1800" dirty="0"/>
              <a:t> and </a:t>
            </a:r>
            <a:r>
              <a:rPr lang="de-DE" sz="1800" dirty="0" err="1"/>
              <a:t>settlement</a:t>
            </a:r>
            <a:r>
              <a:rPr lang="de-DE" sz="1800" dirty="0"/>
              <a:t>.</a:t>
            </a:r>
          </a:p>
          <a:p>
            <a:r>
              <a:rPr lang="de-DE" sz="1800" dirty="0"/>
              <a:t>2017-2022: ~20.000 </a:t>
            </a:r>
            <a:r>
              <a:rPr lang="de-DE" sz="1800" dirty="0" err="1"/>
              <a:t>consultant</a:t>
            </a:r>
            <a:r>
              <a:rPr lang="de-DE" sz="1800" dirty="0"/>
              <a:t> </a:t>
            </a:r>
            <a:r>
              <a:rPr lang="de-DE" sz="1800" dirty="0" err="1"/>
              <a:t>talks</a:t>
            </a:r>
            <a:r>
              <a:rPr lang="de-DE" sz="1800" dirty="0"/>
              <a:t> (!) and ~800 </a:t>
            </a:r>
            <a:r>
              <a:rPr lang="de-DE" sz="1800" dirty="0" err="1"/>
              <a:t>implementations</a:t>
            </a:r>
            <a:r>
              <a:rPr lang="de-DE" sz="1800" dirty="0"/>
              <a:t> </a:t>
            </a:r>
            <a:r>
              <a:rPr lang="de-DE" sz="1800" dirty="0" err="1"/>
              <a:t>supported</a:t>
            </a:r>
            <a:endParaRPr lang="de-DE" sz="1800" dirty="0"/>
          </a:p>
          <a:p>
            <a:r>
              <a:rPr lang="en-US" sz="1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Speciality</a:t>
            </a:r>
            <a:r>
              <a:rPr lang="en-US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Gaining knowledge about the digital status of our members!</a:t>
            </a:r>
          </a:p>
          <a:p>
            <a:pPr lvl="1"/>
            <a:r>
              <a:rPr lang="en-US" sz="16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consultation reports are done in structured form</a:t>
            </a:r>
          </a:p>
          <a:p>
            <a:pPr lvl="1"/>
            <a:r>
              <a:rPr lang="en-US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every consultancy has to point out at least one out of </a:t>
            </a:r>
            <a:r>
              <a:rPr lang="en-US" sz="1600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50 specific trends</a:t>
            </a:r>
            <a:endParaRPr lang="en-US" sz="1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each trend </a:t>
            </a:r>
            <a:endParaRPr lang="de-DE" sz="1600" dirty="0"/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838799" y="188916"/>
            <a:ext cx="9540001" cy="936625"/>
          </a:xfrm>
        </p:spPr>
        <p:txBody>
          <a:bodyPr/>
          <a:lstStyle/>
          <a:p>
            <a:r>
              <a:rPr lang="en-US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KMU.DIGITAL (SME.DIGITAL) - Funding </a:t>
            </a:r>
            <a:r>
              <a:rPr lang="en-US" sz="2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D95B04-94A5-4C63-9BAC-B557B0DE73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986" y="420354"/>
            <a:ext cx="1799560" cy="47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7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930AD0D-3213-45B5-B6C0-4BF87BD43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27" y="0"/>
            <a:ext cx="11728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90892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WKO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7F7F7F"/>
      </a:accent1>
      <a:accent2>
        <a:srgbClr val="FF0000"/>
      </a:accent2>
      <a:accent3>
        <a:srgbClr val="FFFFFF"/>
      </a:accent3>
      <a:accent4>
        <a:srgbClr val="000000"/>
      </a:accent4>
      <a:accent5>
        <a:srgbClr val="F0F3F6"/>
      </a:accent5>
      <a:accent6>
        <a:srgbClr val="E70000"/>
      </a:accent6>
      <a:hlink>
        <a:srgbClr val="4C5D68"/>
      </a:hlink>
      <a:folHlink>
        <a:srgbClr val="4C5D68"/>
      </a:folHlink>
    </a:clrScheme>
    <a:fontScheme name="Profi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rgbClr val="4C5D68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smtClean="0">
            <a:latin typeface="Trebuchet MS" pitchFamily="34" charset="0"/>
          </a:defRPr>
        </a:defPPr>
      </a:lstStyle>
    </a:txDef>
  </a:objectDefaults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000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E7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E70000"/>
        </a:accent6>
        <a:hlink>
          <a:srgbClr val="4C5D68"/>
        </a:hlink>
        <a:folHlink>
          <a:srgbClr val="4C5D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4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EAF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0F3F6"/>
        </a:accent5>
        <a:accent6>
          <a:srgbClr val="E70000"/>
        </a:accent6>
        <a:hlink>
          <a:srgbClr val="4C5D68"/>
        </a:hlink>
        <a:folHlink>
          <a:srgbClr val="4C5D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K_Master_2019_16z9.potx" id="{CED5AA39-37FF-4AC9-8D88-A44895783660}" vid="{A8B93EEE-86D6-49D7-AEC9-FB2BE47D92CD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K_Master_2019_16z9.potx" id="{CED5AA39-37FF-4AC9-8D88-A44895783660}" vid="{F8B8C6B0-3FA4-45AD-BA6B-1A939698249A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llgemeines Dokument" ma:contentTypeID="0x010100C75FFCCA596BAC44A6F0311AE3C68E01003B229C5911A2054BBA93EC023E83394C" ma:contentTypeVersion="20" ma:contentTypeDescription="" ma:contentTypeScope="" ma:versionID="3f554a83899e76268c977790c6df460d">
  <xsd:schema xmlns:xsd="http://www.w3.org/2001/XMLSchema" xmlns:xs="http://www.w3.org/2001/XMLSchema" xmlns:p="http://schemas.microsoft.com/office/2006/metadata/properties" xmlns:ns2="90d2a518-2ca0-4e65-85d8-149e549d318e" xmlns:ns3="cc751957-5b8f-4078-88eb-bc7c546ae606" targetNamespace="http://schemas.microsoft.com/office/2006/metadata/properties" ma:root="true" ma:fieldsID="cf37d24c1867f2582e849908f2e1c91b" ns2:_="" ns3:_="">
    <xsd:import namespace="90d2a518-2ca0-4e65-85d8-149e549d318e"/>
    <xsd:import namespace="cc751957-5b8f-4078-88eb-bc7c546ae606"/>
    <xsd:element name="properties">
      <xsd:complexType>
        <xsd:sequence>
          <xsd:element name="documentManagement">
            <xsd:complexType>
              <xsd:all>
                <xsd:element ref="ns2:wkoDmsStartdatumDSGVO" minOccurs="0"/>
                <xsd:element ref="ns2:wkoDmsLoeschdatumDSGVO" minOccurs="0"/>
                <xsd:element ref="ns2:wkoDmsZugewiesenAn" minOccurs="0"/>
                <xsd:element ref="ns2:wkoDmsZugewiesenVon" minOccurs="0"/>
                <xsd:element ref="ns2:wkoDmsEigeneReferenz" minOccurs="0"/>
                <xsd:element ref="ns2:wkoDmsKundenreferenz" minOccurs="0"/>
                <xsd:element ref="ns2:m0e091ecad1d41e187f1e06c26e41665" minOccurs="0"/>
                <xsd:element ref="ns2:TaxCatchAll" minOccurs="0"/>
                <xsd:element ref="ns2:TaxCatchAllLabel" minOccurs="0"/>
                <xsd:element ref="ns2:e47082b9506d42f188e0743cc1e65f69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2:wkoDmsKurzbeschreibung" minOccurs="0"/>
                <xsd:element ref="ns3:wkoDmsTags1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2a518-2ca0-4e65-85d8-149e549d318e" elementFormDefault="qualified">
    <xsd:import namespace="http://schemas.microsoft.com/office/2006/documentManagement/types"/>
    <xsd:import namespace="http://schemas.microsoft.com/office/infopath/2007/PartnerControls"/>
    <xsd:element name="wkoDmsStartdatumDSGVO" ma:index="8" nillable="true" ma:displayName="Startdatum DSGVO" ma:default="[today]" ma:format="DateOnly" ma:internalName="wkoDmsStartdatumDSGVO">
      <xsd:simpleType>
        <xsd:restriction base="dms:DateTime"/>
      </xsd:simpleType>
    </xsd:element>
    <xsd:element name="wkoDmsLoeschdatumDSGVO" ma:index="9" nillable="true" ma:displayName="Löschdatum DSGVO" ma:default="2024-12-31T00:00:00Z" ma:format="DateOnly" ma:internalName="wkoDmsLoeschdatumDSGVO">
      <xsd:simpleType>
        <xsd:restriction base="dms:DateTime"/>
      </xsd:simpleType>
    </xsd:element>
    <xsd:element name="wkoDmsZugewiesenAn" ma:index="10" nillable="true" ma:displayName="Zugewiesen an" ma:indexed="true" ma:list="UserInfo" ma:SharePointGroup="0" ma:internalName="wkoDmsZugewiesenA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wkoDmsZugewiesenVon" ma:index="11" nillable="true" ma:displayName="Zugewiesen von" ma:list="UserInfo" ma:SharePointGroup="0" ma:internalName="wkoDmsZugewiesenVo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wkoDmsEigeneReferenz" ma:index="12" nillable="true" ma:displayName="Eigene Referenz" ma:internalName="wkoDmsEigeneReferenz">
      <xsd:simpleType>
        <xsd:restriction base="dms:Text">
          <xsd:maxLength value="255"/>
        </xsd:restriction>
      </xsd:simpleType>
    </xsd:element>
    <xsd:element name="wkoDmsKundenreferenz" ma:index="13" nillable="true" ma:displayName="Kundenreferenz" ma:internalName="wkoDmsKundenreferenz">
      <xsd:simpleType>
        <xsd:restriction base="dms:Text">
          <xsd:maxLength value="255"/>
        </xsd:restriction>
      </xsd:simpleType>
    </xsd:element>
    <xsd:element name="m0e091ecad1d41e187f1e06c26e41665" ma:index="14" nillable="true" ma:taxonomy="true" ma:internalName="m0e091ecad1d41e187f1e06c26e41665" ma:taxonomyFieldName="wkoDmsAbteilungDienststelle" ma:displayName="Abteilung" ma:default="" ma:fieldId="{60e091ec-ad1d-41e1-87f1-e06c26e41665}" ma:sspId="020107af-191c-445d-bfa4-3fed7916d217" ma:termSetId="74dee213-47b8-4aec-9282-8574374707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ea5b806-3dbe-4f6d-89c6-a4086b76f228}" ma:internalName="TaxCatchAll" ma:showField="CatchAllData" ma:web="90d2a518-2ca0-4e65-85d8-149e549d31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5ea5b806-3dbe-4f6d-89c6-a4086b76f228}" ma:internalName="TaxCatchAllLabel" ma:readOnly="true" ma:showField="CatchAllDataLabel" ma:web="90d2a518-2ca0-4e65-85d8-149e549d31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47082b9506d42f188e0743cc1e65f69" ma:index="18" nillable="true" ma:taxonomy="true" ma:internalName="e47082b9506d42f188e0743cc1e65f69" ma:taxonomyFieldName="wkoDmsPrimaererTaetigkeitsbereich" ma:displayName="Primärer Tätigkeitsbereich" ma:default="13;#WK Allgemein|56e154b4-091d-428a-9c5e-a8c660ba7454" ma:fieldId="{e47082b9-506d-42f1-88e0-743cc1e65f69}" ma:sspId="020107af-191c-445d-bfa4-3fed7916d217" ma:termSetId="2f8e37e3-2cb5-430c-843f-309e04d47b1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koDmsKurzbeschreibung" ma:index="25" nillable="true" ma:displayName="Kurzbeschreibung" ma:internalName="wkoDmsKurzbeschreibung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51957-5b8f-4078-88eb-bc7c546ae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wkoDmsTags1" ma:index="26" nillable="true" ma:displayName="Tags" ma:internalName="wkoDmsTags1">
      <xsd:simpleType>
        <xsd:restriction base="dms:Text">
          <xsd:maxLength value="255"/>
        </xsd:restriction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1" nillable="true" ma:taxonomy="true" ma:internalName="lcf76f155ced4ddcb4097134ff3c332f" ma:taxonomyFieldName="MediaServiceImageTags" ma:displayName="Bildmarkierungen" ma:readOnly="false" ma:fieldId="{5cf76f15-5ced-4ddc-b409-7134ff3c332f}" ma:taxonomyMulti="true" ma:sspId="020107af-191c-445d-bfa4-3fed7916d2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0e091ecad1d41e187f1e06c26e41665 xmlns="90d2a518-2ca0-4e65-85d8-149e549d318e">
      <Terms xmlns="http://schemas.microsoft.com/office/infopath/2007/PartnerControls"/>
    </m0e091ecad1d41e187f1e06c26e41665>
    <lcf76f155ced4ddcb4097134ff3c332f xmlns="cc751957-5b8f-4078-88eb-bc7c546ae606">
      <Terms xmlns="http://schemas.microsoft.com/office/infopath/2007/PartnerControls"/>
    </lcf76f155ced4ddcb4097134ff3c332f>
    <wkoDmsZugewiesenAn xmlns="90d2a518-2ca0-4e65-85d8-149e549d318e">
      <UserInfo>
        <DisplayName/>
        <AccountId xsi:nil="true"/>
        <AccountType/>
      </UserInfo>
    </wkoDmsZugewiesenAn>
    <wkoDmsKundenreferenz xmlns="90d2a518-2ca0-4e65-85d8-149e549d318e" xsi:nil="true"/>
    <e47082b9506d42f188e0743cc1e65f69 xmlns="90d2a518-2ca0-4e65-85d8-149e549d318e">
      <Terms xmlns="http://schemas.microsoft.com/office/infopath/2007/PartnerControls">
        <TermInfo xmlns="http://schemas.microsoft.com/office/infopath/2007/PartnerControls">
          <TermName xmlns="http://schemas.microsoft.com/office/infopath/2007/PartnerControls">WK Allgemein</TermName>
          <TermId xmlns="http://schemas.microsoft.com/office/infopath/2007/PartnerControls">56e154b4-091d-428a-9c5e-a8c660ba7454</TermId>
        </TermInfo>
      </Terms>
    </e47082b9506d42f188e0743cc1e65f69>
    <wkoDmsKurzbeschreibung xmlns="90d2a518-2ca0-4e65-85d8-149e549d318e" xsi:nil="true"/>
    <wkoDmsLoeschdatumDSGVO xmlns="90d2a518-2ca0-4e65-85d8-149e549d318e">2024-12-31T00:00:00+00:00</wkoDmsLoeschdatumDSGVO>
    <wkoDmsTags1 xmlns="cc751957-5b8f-4078-88eb-bc7c546ae606" xsi:nil="true"/>
    <wkoDmsEigeneReferenz xmlns="90d2a518-2ca0-4e65-85d8-149e549d318e" xsi:nil="true"/>
    <wkoDmsStartdatumDSGVO xmlns="90d2a518-2ca0-4e65-85d8-149e549d318e">2022-09-13T15:13:29+00:00</wkoDmsStartdatumDSGVO>
    <TaxCatchAll xmlns="90d2a518-2ca0-4e65-85d8-149e549d318e">
      <Value>13</Value>
    </TaxCatchAll>
    <wkoDmsZugewiesenVon xmlns="90d2a518-2ca0-4e65-85d8-149e549d318e">
      <UserInfo>
        <DisplayName/>
        <AccountId xsi:nil="true"/>
        <AccountType/>
      </UserInfo>
    </wkoDmsZugewiesenV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14D392-46FD-4CDE-870E-03708F6F2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2a518-2ca0-4e65-85d8-149e549d318e"/>
    <ds:schemaRef ds:uri="cc751957-5b8f-4078-88eb-bc7c546ae6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D15E1C-6EE0-4160-B50B-476CE05C41B5}">
  <ds:schemaRefs>
    <ds:schemaRef ds:uri="http://purl.org/dc/terms/"/>
    <ds:schemaRef ds:uri="http://schemas.openxmlformats.org/package/2006/metadata/core-properties"/>
    <ds:schemaRef ds:uri="1A878594-FC77-4A37-9138-B43504CA63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a55243c-ab94-4cff-8eea-00998fd7b4a7"/>
    <ds:schemaRef ds:uri="http://www.w3.org/XML/1998/namespace"/>
    <ds:schemaRef ds:uri="http://purl.org/dc/dcmitype/"/>
    <ds:schemaRef ds:uri="90d2a518-2ca0-4e65-85d8-149e549d318e"/>
    <ds:schemaRef ds:uri="cc751957-5b8f-4078-88eb-bc7c546ae606"/>
  </ds:schemaRefs>
</ds:datastoreItem>
</file>

<file path=customXml/itemProps3.xml><?xml version="1.0" encoding="utf-8"?>
<ds:datastoreItem xmlns:ds="http://schemas.openxmlformats.org/officeDocument/2006/customXml" ds:itemID="{F78A2716-0363-4BE2-A409-605787E5C2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WK_Master_2019_16z9</Template>
  <TotalTime>0</TotalTime>
  <Words>685</Words>
  <Application>Microsoft Office PowerPoint</Application>
  <PresentationFormat>Breitbild</PresentationFormat>
  <Paragraphs>106</Paragraphs>
  <Slides>12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Trebuchet MS</vt:lpstr>
      <vt:lpstr>Verdana</vt:lpstr>
      <vt:lpstr>Wingdings</vt:lpstr>
      <vt:lpstr>Profil</vt:lpstr>
      <vt:lpstr>Benutzerdefiniertes Design</vt:lpstr>
      <vt:lpstr>Best of the digital Services of the Federal Austrian Economic Chamber</vt:lpstr>
      <vt:lpstr>Overview</vt:lpstr>
      <vt:lpstr>Services based on our member register „Firmen A-Z“</vt:lpstr>
      <vt:lpstr>WKO-Singlelogin</vt:lpstr>
      <vt:lpstr>Data-Certification in the Austrian Public Service Blockchain</vt:lpstr>
      <vt:lpstr>Online Contents – Webinars and Modelcontracts</vt:lpstr>
      <vt:lpstr>Online Contents - Online Consulting Services</vt:lpstr>
      <vt:lpstr>KMU.DIGITAL (SME.DIGITAL) - Funding Programm</vt:lpstr>
      <vt:lpstr>PowerPoint-Präsentation</vt:lpstr>
      <vt:lpstr>Vision wko.at#23 – contemporary online strategy</vt:lpstr>
      <vt:lpstr>internal CRM- WKBlue</vt:lpstr>
      <vt:lpstr>Thank you for your attention!</vt:lpstr>
    </vt:vector>
  </TitlesOfParts>
  <Company>WKO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Austrian Federal Economic Chamber</dc:title>
  <dc:creator>Bach Elisabeth, WKÖ DMC</dc:creator>
  <cp:lastModifiedBy>Laga Gerhard, Dr, WKÖ Servicemanagement und IKT</cp:lastModifiedBy>
  <cp:revision>10</cp:revision>
  <dcterms:created xsi:type="dcterms:W3CDTF">2020-03-09T08:38:36Z</dcterms:created>
  <dcterms:modified xsi:type="dcterms:W3CDTF">2022-09-20T14:22:41Z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-1181394466</vt:i4>
  </property>
  <property fmtid="{D5CDD505-2E9C-101B-9397-08002B2CF9AE}" pid="3" name="_NewReviewCycle">
    <vt:lpwstr/>
  </property>
  <property fmtid="{D5CDD505-2E9C-101B-9397-08002B2CF9AE}" pid="4" name="_EmailSubject">
    <vt:lpwstr>Folienportal - Neue Standardansicht</vt:lpwstr>
  </property>
  <property fmtid="{D5CDD505-2E9C-101B-9397-08002B2CF9AE}" pid="5" name="_AuthorEmail">
    <vt:lpwstr>Andreas.Schneider@inhouse.wko.at</vt:lpwstr>
  </property>
  <property fmtid="{D5CDD505-2E9C-101B-9397-08002B2CF9AE}" pid="6" name="_AuthorEmailDisplayName">
    <vt:lpwstr>Schneider Andreas Markus, Inhouse WKO-IT</vt:lpwstr>
  </property>
  <property fmtid="{D5CDD505-2E9C-101B-9397-08002B2CF9AE}" pid="7" name="_PreviousAdHocReviewCycleID">
    <vt:i4>-308389825</vt:i4>
  </property>
  <property fmtid="{D5CDD505-2E9C-101B-9397-08002B2CF9AE}" pid="8" name="ContentTypeId">
    <vt:lpwstr>0x010100C75FFCCA596BAC44A6F0311AE3C68E01003B229C5911A2054BBA93EC023E83394C</vt:lpwstr>
  </property>
  <property fmtid="{D5CDD505-2E9C-101B-9397-08002B2CF9AE}" pid="9" name="MediaServiceImageTags">
    <vt:lpwstr/>
  </property>
  <property fmtid="{D5CDD505-2E9C-101B-9397-08002B2CF9AE}" pid="10" name="wkoDmsAbteilungDienststelle">
    <vt:lpwstr/>
  </property>
  <property fmtid="{D5CDD505-2E9C-101B-9397-08002B2CF9AE}" pid="11" name="wkoDmsPrimaererTaetigkeitsbereich">
    <vt:lpwstr>13;#WK Allgemein|56e154b4-091d-428a-9c5e-a8c660ba7454</vt:lpwstr>
  </property>
</Properties>
</file>