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391" r:id="rId6"/>
    <p:sldId id="390" r:id="rId7"/>
    <p:sldId id="328" r:id="rId8"/>
    <p:sldId id="396" r:id="rId9"/>
    <p:sldId id="392" r:id="rId10"/>
    <p:sldId id="394" r:id="rId11"/>
    <p:sldId id="319" r:id="rId12"/>
    <p:sldId id="268" r:id="rId13"/>
    <p:sldId id="314" r:id="rId14"/>
    <p:sldId id="399" r:id="rId15"/>
    <p:sldId id="271" r:id="rId16"/>
    <p:sldId id="395" r:id="rId17"/>
    <p:sldId id="397" r:id="rId18"/>
    <p:sldId id="322" r:id="rId19"/>
    <p:sldId id="398" r:id="rId20"/>
    <p:sldId id="329" r:id="rId21"/>
    <p:sldId id="324" r:id="rId22"/>
    <p:sldId id="259" r:id="rId23"/>
    <p:sldId id="387" r:id="rId24"/>
  </p:sldIdLst>
  <p:sldSz cx="12192000" cy="6858000"/>
  <p:notesSz cx="7104063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e Andrea" initials="B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AAB"/>
    <a:srgbClr val="241787"/>
    <a:srgbClr val="FFFFFF"/>
    <a:srgbClr val="74BFD0"/>
    <a:srgbClr val="2B1C88"/>
    <a:srgbClr val="FF9900"/>
    <a:srgbClr val="233E6F"/>
    <a:srgbClr val="2A1F6B"/>
    <a:srgbClr val="244072"/>
    <a:srgbClr val="5B6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3400" autoAdjust="0"/>
  </p:normalViewPr>
  <p:slideViewPr>
    <p:cSldViewPr snapToGrid="0">
      <p:cViewPr varScale="1">
        <p:scale>
          <a:sx n="62" d="100"/>
          <a:sy n="62" d="100"/>
        </p:scale>
        <p:origin x="8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0" y="-90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hu-HU" sz="1800" b="1" i="0" cap="all" baseline="0" dirty="0">
                <a:effectLst/>
              </a:rPr>
              <a:t>THE PROPORTION (%) OF ERP USE IN THE SME SECTOR IN THE EU </a:t>
            </a:r>
            <a:br>
              <a:rPr lang="hu-HU" sz="1800" b="1" i="0" cap="all" baseline="0" dirty="0">
                <a:effectLst/>
              </a:rPr>
            </a:br>
            <a:r>
              <a:rPr lang="hu-HU" sz="1800" b="1" i="0" cap="all" baseline="0" dirty="0">
                <a:effectLst/>
              </a:rPr>
              <a:t>(WITHOUT FINANCIAL SECTOR, 10-249 </a:t>
            </a:r>
            <a:r>
              <a:rPr lang="hu-HU" sz="1800" b="1" i="0" cap="all" baseline="0" dirty="0" err="1">
                <a:effectLst/>
              </a:rPr>
              <a:t>employees</a:t>
            </a:r>
            <a:r>
              <a:rPr lang="hu-HU" sz="1800" b="1" i="0" cap="all" baseline="0" dirty="0">
                <a:effectLst/>
              </a:rPr>
              <a:t>)</a:t>
            </a:r>
            <a:endParaRPr lang="hu-HU" sz="1400" dirty="0">
              <a:effectLst/>
            </a:endParaRPr>
          </a:p>
        </c:rich>
      </c:tx>
      <c:layout>
        <c:manualLayout>
          <c:xMode val="edge"/>
          <c:yMode val="edge"/>
          <c:x val="0.13193345826588601"/>
          <c:y val="2.794910042675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gradFill flip="none" rotWithShape="1">
                <a:gsLst>
                  <a:gs pos="65000">
                    <a:srgbClr val="FFC000"/>
                  </a:gs>
                  <a:gs pos="98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7-4742-AE48-BB7C6987FC1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67-4742-AE48-BB7C6987FC1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67-4742-AE48-BB7C6987FC10}"/>
              </c:ext>
            </c:extLst>
          </c:dPt>
          <c:dPt>
            <c:idx val="29"/>
            <c:invertIfNegative val="0"/>
            <c:bubble3D val="0"/>
            <c:spPr>
              <a:gradFill flip="none" rotWithShape="1">
                <a:gsLst>
                  <a:gs pos="65000">
                    <a:srgbClr val="FFC000"/>
                  </a:gs>
                  <a:gs pos="98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67-4742-AE48-BB7C6987FC10}"/>
              </c:ext>
            </c:extLst>
          </c:dPt>
          <c:dLbls>
            <c:dLbl>
              <c:idx val="15"/>
              <c:layout>
                <c:manualLayout>
                  <c:x val="-3.0663259637818002E-2"/>
                  <c:y val="-8.359365299280470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A67-4742-AE48-BB7C6987FC10}"/>
                </c:ext>
              </c:extLst>
            </c:dLbl>
            <c:dLbl>
              <c:idx val="27"/>
              <c:layout>
                <c:manualLayout>
                  <c:x val="5.91133004926108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67-4742-AE48-BB7C6987FC10}"/>
                </c:ext>
              </c:extLst>
            </c:dLbl>
            <c:spPr>
              <a:solidFill>
                <a:srgbClr val="4F81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Munka1!$A$2:$A$33</c:f>
              <c:strCache>
                <c:ptCount val="32"/>
                <c:pt idx="0">
                  <c:v>Germany</c:v>
                </c:pt>
                <c:pt idx="1">
                  <c:v>Belgium</c:v>
                </c:pt>
                <c:pt idx="2">
                  <c:v>Denmark</c:v>
                </c:pt>
                <c:pt idx="3">
                  <c:v>Netherlands</c:v>
                </c:pt>
                <c:pt idx="4">
                  <c:v>Portugal</c:v>
                </c:pt>
                <c:pt idx="5">
                  <c:v>Cyprus</c:v>
                </c:pt>
                <c:pt idx="6">
                  <c:v>Austria</c:v>
                </c:pt>
                <c:pt idx="7">
                  <c:v>Lithuania</c:v>
                </c:pt>
                <c:pt idx="8">
                  <c:v>France</c:v>
                </c:pt>
                <c:pt idx="9">
                  <c:v>Luxembourg</c:v>
                </c:pt>
                <c:pt idx="10">
                  <c:v>Greece</c:v>
                </c:pt>
                <c:pt idx="11">
                  <c:v>Italy</c:v>
                </c:pt>
                <c:pt idx="12">
                  <c:v>Finland</c:v>
                </c:pt>
                <c:pt idx="13">
                  <c:v>European Union</c:v>
                </c:pt>
                <c:pt idx="14">
                  <c:v>European Union 28</c:v>
                </c:pt>
                <c:pt idx="15">
                  <c:v>Spain</c:v>
                </c:pt>
                <c:pt idx="16">
                  <c:v>Slovenia</c:v>
                </c:pt>
                <c:pt idx="17">
                  <c:v>Norway</c:v>
                </c:pt>
                <c:pt idx="18">
                  <c:v>Slovakia</c:v>
                </c:pt>
                <c:pt idx="19">
                  <c:v>Czech Republic</c:v>
                </c:pt>
                <c:pt idx="20">
                  <c:v>Malta</c:v>
                </c:pt>
                <c:pt idx="21">
                  <c:v>Croatia</c:v>
                </c:pt>
                <c:pt idx="22">
                  <c:v>Bulgaria</c:v>
                </c:pt>
                <c:pt idx="23">
                  <c:v>Ireland</c:v>
                </c:pt>
                <c:pt idx="24">
                  <c:v>Estonia</c:v>
                </c:pt>
                <c:pt idx="25">
                  <c:v>Romania</c:v>
                </c:pt>
                <c:pt idx="26">
                  <c:v>Poland</c:v>
                </c:pt>
                <c:pt idx="27">
                  <c:v>United Kingdom</c:v>
                </c:pt>
                <c:pt idx="28">
                  <c:v>Latvia</c:v>
                </c:pt>
                <c:pt idx="29">
                  <c:v>Hungary</c:v>
                </c:pt>
                <c:pt idx="30">
                  <c:v>Iceland</c:v>
                </c:pt>
                <c:pt idx="31">
                  <c:v>Sweden</c:v>
                </c:pt>
              </c:strCache>
            </c:strRef>
          </c:cat>
          <c:val>
            <c:numRef>
              <c:f>Munka1!$B$2:$B$33</c:f>
              <c:numCache>
                <c:formatCode>0.0</c:formatCode>
                <c:ptCount val="32"/>
                <c:pt idx="0">
                  <c:v>55.156999999999996</c:v>
                </c:pt>
                <c:pt idx="1">
                  <c:v>48.811899999999987</c:v>
                </c:pt>
                <c:pt idx="2">
                  <c:v>45.272900000000043</c:v>
                </c:pt>
                <c:pt idx="3">
                  <c:v>43.543700000000001</c:v>
                </c:pt>
                <c:pt idx="4">
                  <c:v>42.698600000000013</c:v>
                </c:pt>
                <c:pt idx="5">
                  <c:v>41.994500000000002</c:v>
                </c:pt>
                <c:pt idx="6">
                  <c:v>39.670200000000001</c:v>
                </c:pt>
                <c:pt idx="7">
                  <c:v>38.879100000000001</c:v>
                </c:pt>
                <c:pt idx="8">
                  <c:v>38.098600000000012</c:v>
                </c:pt>
                <c:pt idx="9">
                  <c:v>37.449199999999998</c:v>
                </c:pt>
                <c:pt idx="10">
                  <c:v>36.097700000000003</c:v>
                </c:pt>
                <c:pt idx="11">
                  <c:v>35.205600000000011</c:v>
                </c:pt>
                <c:pt idx="12">
                  <c:v>34.969800000000014</c:v>
                </c:pt>
                <c:pt idx="13">
                  <c:v>34.354699999999987</c:v>
                </c:pt>
                <c:pt idx="14">
                  <c:v>34.307099999999998</c:v>
                </c:pt>
                <c:pt idx="15">
                  <c:v>34.037100000000002</c:v>
                </c:pt>
                <c:pt idx="16">
                  <c:v>30.958499999999969</c:v>
                </c:pt>
                <c:pt idx="17">
                  <c:v>30.73829999999997</c:v>
                </c:pt>
                <c:pt idx="18">
                  <c:v>28.7912</c:v>
                </c:pt>
                <c:pt idx="19">
                  <c:v>28.065999999999971</c:v>
                </c:pt>
                <c:pt idx="20">
                  <c:v>27.997</c:v>
                </c:pt>
                <c:pt idx="21">
                  <c:v>26.180800000000001</c:v>
                </c:pt>
                <c:pt idx="22">
                  <c:v>24.0152</c:v>
                </c:pt>
                <c:pt idx="23">
                  <c:v>23.830200000000001</c:v>
                </c:pt>
                <c:pt idx="24">
                  <c:v>21.1203</c:v>
                </c:pt>
                <c:pt idx="25">
                  <c:v>20.826499999999989</c:v>
                </c:pt>
                <c:pt idx="26">
                  <c:v>18.911100000000001</c:v>
                </c:pt>
                <c:pt idx="27">
                  <c:v>15.3581</c:v>
                </c:pt>
                <c:pt idx="28">
                  <c:v>14.8062</c:v>
                </c:pt>
                <c:pt idx="29">
                  <c:v>14.4862</c:v>
                </c:pt>
                <c:pt idx="30" formatCode="General">
                  <c:v>0</c:v>
                </c:pt>
                <c:pt idx="31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67-4742-AE48-BB7C6987F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9549312"/>
        <c:axId val="9550848"/>
      </c:barChart>
      <c:catAx>
        <c:axId val="9549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50848"/>
        <c:crosses val="autoZero"/>
        <c:auto val="1"/>
        <c:lblAlgn val="ctr"/>
        <c:lblOffset val="100"/>
        <c:noMultiLvlLbl val="0"/>
      </c:catAx>
      <c:valAx>
        <c:axId val="9550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4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0D2B7-418C-42E7-A328-AE45BCB0DA40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25480-1168-4C7A-B34D-1DFFEF9F5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977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5F9A4C9-C40A-4634-B037-7BFE0C38B39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84AC825-8E20-47EF-8F15-CBC0360B2B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42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None/>
            </a:pP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001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988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None/>
            </a:pP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9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17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None/>
            </a:pP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27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cap="all" dirty="0">
                <a:cs typeface="Arial"/>
              </a:rPr>
              <a:t>ERP – EU </a:t>
            </a:r>
            <a:r>
              <a:rPr lang="hu-HU" sz="1200" cap="all" dirty="0" err="1">
                <a:cs typeface="Arial"/>
              </a:rPr>
              <a:t>average</a:t>
            </a:r>
            <a:r>
              <a:rPr lang="hu-HU" sz="1200" cap="all" dirty="0">
                <a:cs typeface="Arial"/>
              </a:rPr>
              <a:t>: 34,3%   -   HU: 14,5% - </a:t>
            </a:r>
            <a:r>
              <a:rPr lang="hu-HU" sz="1200" cap="none" dirty="0">
                <a:cs typeface="+mn-cs"/>
              </a:rPr>
              <a:t>almost</a:t>
            </a:r>
            <a:r>
              <a:rPr lang="hu-HU" sz="1200" cap="none" baseline="0" dirty="0">
                <a:cs typeface="+mn-cs"/>
              </a:rPr>
              <a:t> 20% </a:t>
            </a:r>
            <a:r>
              <a:rPr lang="hu-HU" sz="1200" cap="none" baseline="0" dirty="0" err="1">
                <a:cs typeface="+mn-cs"/>
              </a:rPr>
              <a:t>lower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than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the</a:t>
            </a:r>
            <a:r>
              <a:rPr lang="hu-HU" sz="1200" cap="none" baseline="0" dirty="0">
                <a:cs typeface="+mn-cs"/>
              </a:rPr>
              <a:t> EU </a:t>
            </a:r>
            <a:r>
              <a:rPr lang="hu-HU" sz="1200" cap="none" baseline="0" dirty="0" err="1">
                <a:cs typeface="+mn-cs"/>
              </a:rPr>
              <a:t>average</a:t>
            </a:r>
            <a:r>
              <a:rPr lang="hu-HU" sz="1200" cap="none" baseline="0" dirty="0">
                <a:cs typeface="+mn-cs"/>
              </a:rPr>
              <a:t> and more </a:t>
            </a:r>
            <a:r>
              <a:rPr lang="hu-HU" sz="1200" cap="none" baseline="0" dirty="0" err="1">
                <a:cs typeface="+mn-cs"/>
              </a:rPr>
              <a:t>than</a:t>
            </a:r>
            <a:r>
              <a:rPr lang="hu-HU" sz="1200" cap="none" baseline="0" dirty="0">
                <a:cs typeface="+mn-cs"/>
              </a:rPr>
              <a:t> 40% </a:t>
            </a:r>
            <a:r>
              <a:rPr lang="hu-HU" sz="1200" cap="none" baseline="0" dirty="0" err="1">
                <a:cs typeface="+mn-cs"/>
              </a:rPr>
              <a:t>lower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than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the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leading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Germany</a:t>
            </a:r>
            <a:r>
              <a:rPr lang="hu-HU" sz="1200" cap="none" baseline="0" dirty="0"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cap="none" baseline="0" dirty="0" err="1">
                <a:cs typeface="+mn-cs"/>
              </a:rPr>
              <a:t>According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to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our</a:t>
            </a:r>
            <a:r>
              <a:rPr lang="hu-HU" sz="1200" cap="none" baseline="0" dirty="0">
                <a:cs typeface="+mn-cs"/>
              </a:rPr>
              <a:t> 5000+ </a:t>
            </a:r>
            <a:r>
              <a:rPr lang="hu-HU" sz="1200" cap="none" baseline="0" dirty="0" err="1">
                <a:cs typeface="+mn-cs"/>
              </a:rPr>
              <a:t>research</a:t>
            </a:r>
            <a:r>
              <a:rPr lang="hu-HU" sz="1200" cap="none" baseline="0" dirty="0">
                <a:cs typeface="+mn-cs"/>
              </a:rPr>
              <a:t>, </a:t>
            </a:r>
            <a:r>
              <a:rPr lang="hu-HU" sz="1200" cap="none" baseline="0" dirty="0" err="1">
                <a:cs typeface="+mn-cs"/>
              </a:rPr>
              <a:t>about</a:t>
            </a:r>
            <a:r>
              <a:rPr lang="hu-HU" sz="1200" cap="none" baseline="0" dirty="0">
                <a:cs typeface="+mn-cs"/>
              </a:rPr>
              <a:t> 31% of </a:t>
            </a:r>
            <a:r>
              <a:rPr lang="hu-HU" sz="1200" cap="none" baseline="0" dirty="0" err="1">
                <a:cs typeface="+mn-cs"/>
              </a:rPr>
              <a:t>the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SMEs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are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willing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to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use</a:t>
            </a:r>
            <a:r>
              <a:rPr lang="hu-HU" sz="1200" cap="none" baseline="0" dirty="0">
                <a:cs typeface="+mn-cs"/>
              </a:rPr>
              <a:t> ERP software </a:t>
            </a:r>
            <a:r>
              <a:rPr lang="hu-HU" sz="1200" cap="none" baseline="0" dirty="0" err="1">
                <a:cs typeface="+mn-cs"/>
              </a:rPr>
              <a:t>programs</a:t>
            </a:r>
            <a:r>
              <a:rPr lang="hu-HU" sz="1200" cap="none" baseline="0" dirty="0">
                <a:cs typeface="+mn-cs"/>
              </a:rPr>
              <a:t> </a:t>
            </a:r>
            <a:r>
              <a:rPr lang="hu-HU" sz="1200" cap="none" baseline="0" dirty="0" err="1">
                <a:cs typeface="+mn-cs"/>
              </a:rPr>
              <a:t>as</a:t>
            </a:r>
            <a:r>
              <a:rPr lang="hu-HU" sz="1200" cap="none" baseline="0" dirty="0">
                <a:cs typeface="+mn-cs"/>
              </a:rPr>
              <a:t> a </a:t>
            </a:r>
            <a:r>
              <a:rPr lang="hu-HU" sz="1200" cap="none" baseline="0" dirty="0" err="1">
                <a:cs typeface="+mn-cs"/>
              </a:rPr>
              <a:t>result</a:t>
            </a:r>
            <a:r>
              <a:rPr lang="hu-HU" sz="1200" cap="none" baseline="0" dirty="0">
                <a:cs typeface="+mn-cs"/>
              </a:rPr>
              <a:t> of </a:t>
            </a:r>
            <a:r>
              <a:rPr lang="hu-HU" sz="1200" cap="none" baseline="0" dirty="0" err="1">
                <a:cs typeface="+mn-cs"/>
              </a:rPr>
              <a:t>our</a:t>
            </a:r>
            <a:r>
              <a:rPr lang="hu-HU" sz="1200" cap="none" baseline="0" dirty="0">
                <a:cs typeface="+mn-cs"/>
              </a:rPr>
              <a:t> program.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cap="none" baseline="0" dirty="0">
                <a:cs typeface="+mn-cs"/>
              </a:rPr>
              <a:t> </a:t>
            </a:r>
            <a:endParaRPr lang="hu-HU" sz="1200" cap="all" dirty="0">
              <a:cs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1200" cap="all" dirty="0">
                <a:cs typeface="Arial"/>
              </a:rPr>
              <a:t>CRM (</a:t>
            </a:r>
            <a:r>
              <a:rPr lang="hu-HU" sz="1200" cap="all" dirty="0" err="1">
                <a:cs typeface="Arial"/>
              </a:rPr>
              <a:t>Customer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relation</a:t>
            </a:r>
            <a:r>
              <a:rPr lang="hu-HU" sz="1200" cap="all" dirty="0">
                <a:cs typeface="Arial"/>
              </a:rPr>
              <a:t> management): EU:  20,2%, HU: 8,7%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hu-HU" sz="1200" cap="all" dirty="0">
              <a:cs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1200" cap="all" dirty="0" err="1">
                <a:cs typeface="Arial"/>
              </a:rPr>
              <a:t>How</a:t>
            </a:r>
            <a:r>
              <a:rPr lang="hu-HU" sz="1200" cap="all" dirty="0">
                <a:cs typeface="Arial"/>
              </a:rPr>
              <a:t> is </a:t>
            </a:r>
            <a:r>
              <a:rPr lang="hu-HU" sz="1200" cap="all" dirty="0" err="1">
                <a:cs typeface="Arial"/>
              </a:rPr>
              <a:t>it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possible</a:t>
            </a:r>
            <a:r>
              <a:rPr lang="hu-HU" sz="1200" cap="all" dirty="0">
                <a:cs typeface="Arial"/>
              </a:rPr>
              <a:t>? </a:t>
            </a:r>
            <a:r>
              <a:rPr lang="hu-HU" sz="1200" cap="all" dirty="0" err="1">
                <a:cs typeface="Arial"/>
              </a:rPr>
              <a:t>What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are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the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reasons</a:t>
            </a:r>
            <a:r>
              <a:rPr lang="hu-HU" sz="1200" cap="all" dirty="0">
                <a:cs typeface="Arial"/>
              </a:rPr>
              <a:t>  </a:t>
            </a:r>
            <a:r>
              <a:rPr lang="hu-HU" sz="1200" cap="all" dirty="0" err="1">
                <a:cs typeface="Arial"/>
              </a:rPr>
              <a:t>for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our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technological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backwardness</a:t>
            </a:r>
            <a:r>
              <a:rPr lang="hu-HU" sz="1200" cap="all" dirty="0">
                <a:cs typeface="Arial"/>
              </a:rPr>
              <a:t> and </a:t>
            </a:r>
            <a:r>
              <a:rPr lang="hu-HU" sz="1200" cap="all" dirty="0" err="1">
                <a:cs typeface="Arial"/>
              </a:rPr>
              <a:t>what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are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our</a:t>
            </a:r>
            <a:r>
              <a:rPr lang="hu-HU" sz="1200" cap="all" dirty="0">
                <a:cs typeface="Arial"/>
              </a:rPr>
              <a:t> </a:t>
            </a:r>
            <a:r>
              <a:rPr lang="hu-HU" sz="1200" cap="all" dirty="0" err="1">
                <a:cs typeface="Arial"/>
              </a:rPr>
              <a:t>obstacles</a:t>
            </a:r>
            <a:r>
              <a:rPr lang="hu-HU" sz="1200" cap="all" dirty="0">
                <a:cs typeface="Arial"/>
              </a:rPr>
              <a:t>?</a:t>
            </a:r>
          </a:p>
          <a:p>
            <a:pPr>
              <a:buClr>
                <a:srgbClr val="5B6D79"/>
              </a:buClr>
            </a:pPr>
            <a:endParaRPr lang="hu-HU" dirty="0"/>
          </a:p>
          <a:p>
            <a:pPr>
              <a:buClr>
                <a:srgbClr val="5B6D79"/>
              </a:buClr>
            </a:pPr>
            <a:r>
              <a:rPr lang="hu-HU" dirty="0"/>
              <a:t>The </a:t>
            </a:r>
            <a:r>
              <a:rPr lang="hu-HU" dirty="0" err="1"/>
              <a:t>causes</a:t>
            </a:r>
            <a:r>
              <a:rPr lang="hu-HU" dirty="0"/>
              <a:t> of  </a:t>
            </a:r>
            <a:r>
              <a:rPr lang="hu-HU" dirty="0" err="1"/>
              <a:t>the</a:t>
            </a:r>
            <a:r>
              <a:rPr lang="hu-HU" dirty="0"/>
              <a:t> l</a:t>
            </a:r>
            <a:r>
              <a:rPr lang="en-US" dirty="0"/>
              <a:t>ack of leadership and ownership </a:t>
            </a:r>
            <a:r>
              <a:rPr lang="hu-HU" dirty="0" err="1"/>
              <a:t>objective</a:t>
            </a:r>
            <a:r>
              <a:rPr lang="hu-HU" dirty="0"/>
              <a:t> </a:t>
            </a:r>
            <a:r>
              <a:rPr lang="en-US" dirty="0"/>
              <a:t>(demotivation) 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insufficient </a:t>
            </a:r>
            <a:r>
              <a:rPr lang="hu-HU" dirty="0"/>
              <a:t> </a:t>
            </a:r>
            <a:r>
              <a:rPr lang="en-US" dirty="0"/>
              <a:t>or misleading information about digital </a:t>
            </a:r>
            <a:r>
              <a:rPr lang="hu-HU" dirty="0"/>
              <a:t> </a:t>
            </a:r>
            <a:r>
              <a:rPr lang="en-US" dirty="0"/>
              <a:t>technologies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Frustration due to the lack of personal IT skills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Fear of transparency, data security, privacy concerns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Financing difficulties, lack of resources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72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cap="all" dirty="0">
                <a:cs typeface="Arial"/>
              </a:rPr>
              <a:t>ERP – EU </a:t>
            </a:r>
            <a:r>
              <a:rPr lang="hu-HU" sz="1300" cap="all" dirty="0" err="1">
                <a:cs typeface="Arial"/>
              </a:rPr>
              <a:t>average</a:t>
            </a:r>
            <a:r>
              <a:rPr lang="hu-HU" sz="1300" cap="all" dirty="0">
                <a:cs typeface="Arial"/>
              </a:rPr>
              <a:t>: 34,3%   -   HU: 14,5% - </a:t>
            </a:r>
            <a:r>
              <a:rPr lang="hu-HU" sz="1400" cap="none" dirty="0">
                <a:cs typeface="+mn-cs"/>
              </a:rPr>
              <a:t>almost</a:t>
            </a:r>
            <a:r>
              <a:rPr lang="hu-HU" sz="1400" cap="none" baseline="0" dirty="0">
                <a:cs typeface="+mn-cs"/>
              </a:rPr>
              <a:t> 20% </a:t>
            </a:r>
            <a:r>
              <a:rPr lang="hu-HU" sz="1400" cap="none" baseline="0" dirty="0" err="1">
                <a:cs typeface="+mn-cs"/>
              </a:rPr>
              <a:t>lower</a:t>
            </a:r>
            <a:r>
              <a:rPr lang="hu-HU" sz="1400" cap="none" baseline="0" dirty="0">
                <a:cs typeface="+mn-cs"/>
              </a:rPr>
              <a:t> </a:t>
            </a:r>
            <a:r>
              <a:rPr lang="hu-HU" sz="1400" cap="none" baseline="0" dirty="0" err="1">
                <a:cs typeface="+mn-cs"/>
              </a:rPr>
              <a:t>than</a:t>
            </a:r>
            <a:r>
              <a:rPr lang="hu-HU" sz="1400" cap="none" baseline="0" dirty="0">
                <a:cs typeface="+mn-cs"/>
              </a:rPr>
              <a:t> </a:t>
            </a:r>
            <a:r>
              <a:rPr lang="hu-HU" sz="1400" cap="none" baseline="0" dirty="0" err="1">
                <a:cs typeface="+mn-cs"/>
              </a:rPr>
              <a:t>the</a:t>
            </a:r>
            <a:r>
              <a:rPr lang="hu-HU" sz="1400" cap="none" baseline="0" dirty="0">
                <a:cs typeface="+mn-cs"/>
              </a:rPr>
              <a:t> EU </a:t>
            </a:r>
            <a:r>
              <a:rPr lang="hu-HU" sz="1400" cap="none" baseline="0" dirty="0" err="1">
                <a:cs typeface="+mn-cs"/>
              </a:rPr>
              <a:t>average</a:t>
            </a:r>
            <a:r>
              <a:rPr lang="hu-HU" sz="1400" cap="none" baseline="0" dirty="0">
                <a:cs typeface="+mn-cs"/>
              </a:rPr>
              <a:t> and more </a:t>
            </a:r>
            <a:r>
              <a:rPr lang="hu-HU" sz="1400" cap="none" baseline="0" dirty="0" err="1">
                <a:cs typeface="+mn-cs"/>
              </a:rPr>
              <a:t>than</a:t>
            </a:r>
            <a:r>
              <a:rPr lang="hu-HU" sz="1400" cap="none" baseline="0" dirty="0">
                <a:cs typeface="+mn-cs"/>
              </a:rPr>
              <a:t> 40% </a:t>
            </a:r>
            <a:r>
              <a:rPr lang="hu-HU" sz="1400" cap="none" baseline="0" dirty="0" err="1">
                <a:cs typeface="+mn-cs"/>
              </a:rPr>
              <a:t>lower</a:t>
            </a:r>
            <a:r>
              <a:rPr lang="hu-HU" sz="1400" cap="none" baseline="0" dirty="0">
                <a:cs typeface="+mn-cs"/>
              </a:rPr>
              <a:t> </a:t>
            </a:r>
            <a:r>
              <a:rPr lang="hu-HU" sz="1400" cap="none" baseline="0" dirty="0" err="1">
                <a:cs typeface="+mn-cs"/>
              </a:rPr>
              <a:t>than</a:t>
            </a:r>
            <a:r>
              <a:rPr lang="hu-HU" sz="1400" cap="none" baseline="0" dirty="0">
                <a:cs typeface="+mn-cs"/>
              </a:rPr>
              <a:t> </a:t>
            </a:r>
            <a:r>
              <a:rPr lang="hu-HU" sz="1400" cap="none" baseline="0" dirty="0" err="1">
                <a:cs typeface="+mn-cs"/>
              </a:rPr>
              <a:t>the</a:t>
            </a:r>
            <a:r>
              <a:rPr lang="hu-HU" sz="1400" cap="none" baseline="0" dirty="0">
                <a:cs typeface="+mn-cs"/>
              </a:rPr>
              <a:t> </a:t>
            </a:r>
            <a:r>
              <a:rPr lang="hu-HU" sz="1400" cap="none" baseline="0" dirty="0" err="1">
                <a:cs typeface="+mn-cs"/>
              </a:rPr>
              <a:t>leading</a:t>
            </a:r>
            <a:r>
              <a:rPr lang="hu-HU" sz="1400" cap="none" baseline="0" dirty="0">
                <a:cs typeface="+mn-cs"/>
              </a:rPr>
              <a:t> </a:t>
            </a:r>
            <a:r>
              <a:rPr lang="hu-HU" sz="1400" cap="none" baseline="0" dirty="0" err="1">
                <a:cs typeface="+mn-cs"/>
              </a:rPr>
              <a:t>Germany</a:t>
            </a:r>
            <a:r>
              <a:rPr lang="hu-HU" sz="1400" cap="none" baseline="0" dirty="0">
                <a:cs typeface="+mn-cs"/>
              </a:rPr>
              <a:t>.</a:t>
            </a:r>
            <a:endParaRPr lang="hu-HU" sz="1400" dirty="0"/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hu-HU" sz="1300" cap="all" dirty="0">
              <a:cs typeface="Arial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1300" cap="all" dirty="0">
                <a:cs typeface="Arial"/>
              </a:rPr>
              <a:t>CRM (</a:t>
            </a:r>
            <a:r>
              <a:rPr lang="hu-HU" sz="1300" cap="all" dirty="0" err="1">
                <a:cs typeface="Arial"/>
              </a:rPr>
              <a:t>Customer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relation</a:t>
            </a:r>
            <a:r>
              <a:rPr lang="hu-HU" sz="1300" cap="all" dirty="0">
                <a:cs typeface="Arial"/>
              </a:rPr>
              <a:t> management): EU:  20,2%, HU: 8,7%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defRPr/>
            </a:pPr>
            <a:endParaRPr lang="hu-HU" sz="1300" cap="all" dirty="0">
              <a:cs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1300" cap="all" dirty="0" err="1">
                <a:cs typeface="Arial"/>
              </a:rPr>
              <a:t>How</a:t>
            </a:r>
            <a:r>
              <a:rPr lang="hu-HU" sz="1300" cap="all" dirty="0">
                <a:cs typeface="Arial"/>
              </a:rPr>
              <a:t> is </a:t>
            </a:r>
            <a:r>
              <a:rPr lang="hu-HU" sz="1300" cap="all" dirty="0" err="1">
                <a:cs typeface="Arial"/>
              </a:rPr>
              <a:t>it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possible</a:t>
            </a:r>
            <a:r>
              <a:rPr lang="hu-HU" sz="1300" cap="all" dirty="0">
                <a:cs typeface="Arial"/>
              </a:rPr>
              <a:t>? </a:t>
            </a:r>
            <a:r>
              <a:rPr lang="hu-HU" sz="1300" cap="all" dirty="0" err="1">
                <a:cs typeface="Arial"/>
              </a:rPr>
              <a:t>What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are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the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reasons</a:t>
            </a:r>
            <a:r>
              <a:rPr lang="hu-HU" sz="1300" cap="all" dirty="0">
                <a:cs typeface="Arial"/>
              </a:rPr>
              <a:t>  </a:t>
            </a:r>
            <a:r>
              <a:rPr lang="hu-HU" sz="1300" cap="all" dirty="0" err="1">
                <a:cs typeface="Arial"/>
              </a:rPr>
              <a:t>for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our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technological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backwardness</a:t>
            </a:r>
            <a:r>
              <a:rPr lang="hu-HU" sz="1300" cap="all" dirty="0">
                <a:cs typeface="Arial"/>
              </a:rPr>
              <a:t> and </a:t>
            </a:r>
            <a:r>
              <a:rPr lang="hu-HU" sz="1300" cap="all" dirty="0" err="1">
                <a:cs typeface="Arial"/>
              </a:rPr>
              <a:t>what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are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our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obstacles</a:t>
            </a:r>
            <a:r>
              <a:rPr lang="hu-HU" sz="1300" cap="all" dirty="0">
                <a:cs typeface="Arial"/>
              </a:rPr>
              <a:t>?</a:t>
            </a:r>
          </a:p>
          <a:p>
            <a:pPr>
              <a:buClr>
                <a:srgbClr val="5B6D79"/>
              </a:buClr>
            </a:pPr>
            <a:endParaRPr lang="hu-HU" dirty="0"/>
          </a:p>
          <a:p>
            <a:pPr>
              <a:buClr>
                <a:srgbClr val="5B6D79"/>
              </a:buClr>
            </a:pPr>
            <a:r>
              <a:rPr lang="hu-HU" dirty="0"/>
              <a:t>The </a:t>
            </a:r>
            <a:r>
              <a:rPr lang="hu-HU" dirty="0" err="1"/>
              <a:t>causes</a:t>
            </a:r>
            <a:r>
              <a:rPr lang="hu-HU" dirty="0"/>
              <a:t> of  </a:t>
            </a:r>
            <a:r>
              <a:rPr lang="hu-HU" dirty="0" err="1"/>
              <a:t>the</a:t>
            </a:r>
            <a:r>
              <a:rPr lang="hu-HU" dirty="0"/>
              <a:t> l</a:t>
            </a:r>
            <a:r>
              <a:rPr lang="en-US" dirty="0" err="1"/>
              <a:t>ack</a:t>
            </a:r>
            <a:r>
              <a:rPr lang="en-US" dirty="0"/>
              <a:t> of leadership and ownership </a:t>
            </a:r>
            <a:r>
              <a:rPr lang="hu-HU" dirty="0" err="1"/>
              <a:t>objective</a:t>
            </a:r>
            <a:r>
              <a:rPr lang="hu-HU" dirty="0"/>
              <a:t> </a:t>
            </a:r>
            <a:r>
              <a:rPr lang="en-US" dirty="0"/>
              <a:t>(demotivation) 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insufficient </a:t>
            </a:r>
            <a:r>
              <a:rPr lang="hu-HU" dirty="0"/>
              <a:t> </a:t>
            </a:r>
            <a:r>
              <a:rPr lang="en-US" dirty="0"/>
              <a:t>or misleading information about digital </a:t>
            </a:r>
            <a:r>
              <a:rPr lang="hu-HU" dirty="0"/>
              <a:t> </a:t>
            </a:r>
            <a:r>
              <a:rPr lang="en-US" dirty="0"/>
              <a:t>technologies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Frustration due to the lack of personal IT skills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Fear of transparency, data security, privacy concerns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Financing difficulties, lack of resources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206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1300" cap="all" dirty="0" err="1">
                <a:cs typeface="Arial"/>
              </a:rPr>
              <a:t>How</a:t>
            </a:r>
            <a:r>
              <a:rPr lang="hu-HU" sz="1300" cap="all" dirty="0">
                <a:cs typeface="Arial"/>
              </a:rPr>
              <a:t> is </a:t>
            </a:r>
            <a:r>
              <a:rPr lang="hu-HU" sz="1300" cap="all" dirty="0" err="1">
                <a:cs typeface="Arial"/>
              </a:rPr>
              <a:t>it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possible</a:t>
            </a:r>
            <a:r>
              <a:rPr lang="hu-HU" sz="1300" cap="all" dirty="0">
                <a:cs typeface="Arial"/>
              </a:rPr>
              <a:t>? </a:t>
            </a:r>
            <a:r>
              <a:rPr lang="hu-HU" sz="1300" cap="all" dirty="0" err="1">
                <a:cs typeface="Arial"/>
              </a:rPr>
              <a:t>What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are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the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reasons</a:t>
            </a:r>
            <a:r>
              <a:rPr lang="hu-HU" sz="1300" cap="all" dirty="0">
                <a:cs typeface="Arial"/>
              </a:rPr>
              <a:t>  </a:t>
            </a:r>
            <a:r>
              <a:rPr lang="hu-HU" sz="1300" cap="all" dirty="0" err="1">
                <a:cs typeface="Arial"/>
              </a:rPr>
              <a:t>for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our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technological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backwardness</a:t>
            </a:r>
            <a:r>
              <a:rPr lang="hu-HU" sz="1300" cap="all" dirty="0">
                <a:cs typeface="Arial"/>
              </a:rPr>
              <a:t> and </a:t>
            </a:r>
            <a:r>
              <a:rPr lang="hu-HU" sz="1300" cap="all" dirty="0" err="1">
                <a:cs typeface="Arial"/>
              </a:rPr>
              <a:t>what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are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our</a:t>
            </a:r>
            <a:r>
              <a:rPr lang="hu-HU" sz="1300" cap="all" dirty="0">
                <a:cs typeface="Arial"/>
              </a:rPr>
              <a:t> </a:t>
            </a:r>
            <a:r>
              <a:rPr lang="hu-HU" sz="1300" cap="all" dirty="0" err="1">
                <a:cs typeface="Arial"/>
              </a:rPr>
              <a:t>obstacles</a:t>
            </a:r>
            <a:r>
              <a:rPr lang="hu-HU" sz="1300" cap="all" dirty="0">
                <a:cs typeface="Arial"/>
              </a:rPr>
              <a:t>?</a:t>
            </a:r>
          </a:p>
          <a:p>
            <a:pPr>
              <a:buClr>
                <a:srgbClr val="5B6D79"/>
              </a:buClr>
            </a:pPr>
            <a:endParaRPr lang="hu-HU" dirty="0"/>
          </a:p>
          <a:p>
            <a:pPr>
              <a:buClr>
                <a:srgbClr val="5B6D79"/>
              </a:buClr>
            </a:pPr>
            <a:r>
              <a:rPr lang="hu-HU" dirty="0"/>
              <a:t>The </a:t>
            </a:r>
            <a:r>
              <a:rPr lang="hu-HU" dirty="0" err="1"/>
              <a:t>causes</a:t>
            </a:r>
            <a:r>
              <a:rPr lang="hu-HU" dirty="0"/>
              <a:t> of  </a:t>
            </a:r>
            <a:r>
              <a:rPr lang="hu-HU" dirty="0" err="1"/>
              <a:t>the</a:t>
            </a:r>
            <a:r>
              <a:rPr lang="hu-HU" dirty="0"/>
              <a:t> l</a:t>
            </a:r>
            <a:r>
              <a:rPr lang="en-US" dirty="0" err="1"/>
              <a:t>ack</a:t>
            </a:r>
            <a:r>
              <a:rPr lang="en-US" dirty="0"/>
              <a:t> of leadership and ownership </a:t>
            </a:r>
            <a:r>
              <a:rPr lang="hu-HU" dirty="0" err="1"/>
              <a:t>objective</a:t>
            </a:r>
            <a:r>
              <a:rPr lang="hu-HU" dirty="0"/>
              <a:t> </a:t>
            </a:r>
            <a:r>
              <a:rPr lang="en-US" dirty="0"/>
              <a:t>(demotivation) 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endParaRPr lang="hu-HU" dirty="0"/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endParaRPr lang="hu-HU" dirty="0"/>
          </a:p>
          <a:p>
            <a:pPr marL="371532" marR="0" lvl="0" indent="-3715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D7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Fear of transparency, data security, privacy concerns</a:t>
            </a:r>
            <a:endParaRPr lang="hu-HU" dirty="0"/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insufficient </a:t>
            </a:r>
            <a:r>
              <a:rPr lang="hu-HU" dirty="0"/>
              <a:t> </a:t>
            </a:r>
            <a:r>
              <a:rPr lang="en-US" dirty="0"/>
              <a:t>or misleading information about digital </a:t>
            </a:r>
            <a:r>
              <a:rPr lang="hu-HU" dirty="0"/>
              <a:t> </a:t>
            </a:r>
            <a:r>
              <a:rPr lang="en-US" dirty="0"/>
              <a:t>technologies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Frustration due to the lack of personal IT skills</a:t>
            </a:r>
          </a:p>
          <a:p>
            <a:pPr marL="371532" indent="-371532">
              <a:buClr>
                <a:srgbClr val="5B6D79"/>
              </a:buClr>
              <a:buFont typeface="Wingdings" panose="05000000000000000000" pitchFamily="2" charset="2"/>
              <a:buChar char="Ø"/>
            </a:pPr>
            <a:r>
              <a:rPr lang="en-US" dirty="0"/>
              <a:t>Financing difficulties, lack of resources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62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slide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brand</a:t>
            </a:r>
            <a:r>
              <a:rPr lang="hu-HU" dirty="0"/>
              <a:t> </a:t>
            </a:r>
            <a:r>
              <a:rPr lang="hu-HU" dirty="0" err="1"/>
              <a:t>vision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project. </a:t>
            </a:r>
            <a:r>
              <a:rPr lang="hu-HU" dirty="0" err="1"/>
              <a:t>This</a:t>
            </a:r>
            <a:r>
              <a:rPr lang="hu-HU" dirty="0"/>
              <a:t> is a </a:t>
            </a:r>
            <a:r>
              <a:rPr lang="hu-HU" dirty="0" err="1"/>
              <a:t>finger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pushes</a:t>
            </a:r>
            <a:r>
              <a:rPr lang="hu-HU" dirty="0"/>
              <a:t> a </a:t>
            </a:r>
            <a:r>
              <a:rPr lang="hu-HU" dirty="0" err="1"/>
              <a:t>button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writen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following</a:t>
            </a:r>
            <a:r>
              <a:rPr lang="hu-HU" dirty="0"/>
              <a:t> text: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enter.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975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Our</a:t>
            </a:r>
            <a:r>
              <a:rPr lang="hu-HU" dirty="0"/>
              <a:t> program,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b="1" dirty="0"/>
              <a:t>Modern </a:t>
            </a:r>
            <a:r>
              <a:rPr lang="hu-HU" b="1" dirty="0" err="1"/>
              <a:t>Enterprises</a:t>
            </a:r>
            <a:r>
              <a:rPr lang="hu-HU" b="1" dirty="0"/>
              <a:t>’ </a:t>
            </a:r>
            <a:r>
              <a:rPr lang="hu-HU" b="1" dirty="0" err="1"/>
              <a:t>Programme</a:t>
            </a:r>
            <a:r>
              <a:rPr lang="hu-HU" b="1" dirty="0"/>
              <a:t> </a:t>
            </a:r>
            <a:r>
              <a:rPr lang="hu-HU" dirty="0"/>
              <a:t>is</a:t>
            </a:r>
            <a:r>
              <a:rPr lang="hu-HU" baseline="0" dirty="0"/>
              <a:t> </a:t>
            </a:r>
            <a:r>
              <a:rPr lang="hu-HU" baseline="0" dirty="0" err="1"/>
              <a:t>operated</a:t>
            </a:r>
            <a:r>
              <a:rPr lang="hu-HU" baseline="0" dirty="0"/>
              <a:t> </a:t>
            </a:r>
            <a:r>
              <a:rPr lang="hu-HU" baseline="0" dirty="0" err="1"/>
              <a:t>by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Hungarian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Commerce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launched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program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of 2015 and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1st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finished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of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2nd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phese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August and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79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None/>
            </a:pP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We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run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a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nation-wide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ICT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consultant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network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with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26 ICT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consultants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provide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ICT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audits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for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businesses</a:t>
            </a: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help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work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out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their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I</a:t>
            </a:r>
            <a:r>
              <a:rPr lang="hu-HU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CT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 development </a:t>
            </a:r>
            <a:r>
              <a:rPr lang="en-US" sz="1200" b="1" dirty="0" err="1">
                <a:solidFill>
                  <a:srgbClr val="222B30"/>
                </a:solidFill>
                <a:latin typeface="Arial Narrow" panose="020B0606020202030204" pitchFamily="34" charset="0"/>
              </a:rPr>
              <a:t>strateg</a:t>
            </a:r>
            <a:r>
              <a:rPr lang="hu-HU" sz="1200" b="1" dirty="0" err="1">
                <a:solidFill>
                  <a:srgbClr val="222B30"/>
                </a:solidFill>
                <a:latin typeface="Arial Narrow" panose="020B0606020202030204" pitchFamily="34" charset="0"/>
              </a:rPr>
              <a:t>ies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and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action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plans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,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help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create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a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concept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, a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vision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for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to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SMEs</a:t>
            </a:r>
            <a:endParaRPr lang="en-US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ma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k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e suggestions on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possible developments 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and the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introduction of I</a:t>
            </a:r>
            <a:r>
              <a:rPr lang="hu-HU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T services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W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e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support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with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information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information on available funding sources</a:t>
            </a: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49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None/>
            </a:pP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We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run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a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nation-wide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ICT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consultant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network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with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26 ICT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consultants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provide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ICT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audits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for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businesses</a:t>
            </a: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help </a:t>
            </a:r>
            <a:r>
              <a:rPr lang="hu-HU" sz="1200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work</a:t>
            </a:r>
            <a:r>
              <a:rPr lang="hu-HU" sz="1200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out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their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I</a:t>
            </a:r>
            <a:r>
              <a:rPr lang="hu-HU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CT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 development </a:t>
            </a:r>
            <a:r>
              <a:rPr lang="en-US" sz="1200" b="1" dirty="0" err="1">
                <a:solidFill>
                  <a:srgbClr val="222B30"/>
                </a:solidFill>
                <a:latin typeface="Arial Narrow" panose="020B0606020202030204" pitchFamily="34" charset="0"/>
              </a:rPr>
              <a:t>strateg</a:t>
            </a:r>
            <a:r>
              <a:rPr lang="hu-HU" sz="1200" b="1" dirty="0" err="1">
                <a:solidFill>
                  <a:srgbClr val="222B30"/>
                </a:solidFill>
                <a:latin typeface="Arial Narrow" panose="020B0606020202030204" pitchFamily="34" charset="0"/>
              </a:rPr>
              <a:t>ies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and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action</a:t>
            </a:r>
            <a:r>
              <a:rPr lang="hu-HU" sz="1200" b="1" baseline="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b="1" baseline="0" dirty="0" err="1">
                <a:solidFill>
                  <a:srgbClr val="222B30"/>
                </a:solidFill>
                <a:latin typeface="Arial Narrow" panose="020B0606020202030204" pitchFamily="34" charset="0"/>
              </a:rPr>
              <a:t>plans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,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help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create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a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concept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, a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vision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for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to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SMEs</a:t>
            </a:r>
            <a:endParaRPr lang="en-US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They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ma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k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e suggestions on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possible developments 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and the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introduction of I</a:t>
            </a:r>
            <a:r>
              <a:rPr lang="hu-HU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C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T services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5B6D79"/>
              </a:buClr>
              <a:buFont typeface="Wingdings" panose="05000000000000000000" pitchFamily="2" charset="2"/>
              <a:buChar char="ü"/>
            </a:pP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W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e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support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the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with</a:t>
            </a:r>
            <a:r>
              <a:rPr lang="hu-HU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hu-HU" sz="1200" dirty="0" err="1">
                <a:solidFill>
                  <a:srgbClr val="222B30"/>
                </a:solidFill>
                <a:latin typeface="Arial Narrow" panose="020B0606020202030204" pitchFamily="34" charset="0"/>
              </a:rPr>
              <a:t>information</a:t>
            </a:r>
            <a:r>
              <a:rPr lang="en-US" sz="1200" dirty="0">
                <a:solidFill>
                  <a:srgbClr val="222B30"/>
                </a:solidFill>
                <a:latin typeface="Arial Narrow" panose="020B0606020202030204" pitchFamily="34" charset="0"/>
              </a:rPr>
              <a:t> </a:t>
            </a:r>
            <a:r>
              <a:rPr lang="en-US" sz="1200" b="1" dirty="0">
                <a:solidFill>
                  <a:srgbClr val="222B30"/>
                </a:solidFill>
                <a:latin typeface="Arial Narrow" panose="020B0606020202030204" pitchFamily="34" charset="0"/>
              </a:rPr>
              <a:t>information on available funding sources</a:t>
            </a:r>
            <a:endParaRPr lang="hu-HU" sz="1200" dirty="0">
              <a:solidFill>
                <a:srgbClr val="222B3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77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period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had 27. </a:t>
            </a:r>
            <a:r>
              <a:rPr lang="hu-HU" dirty="0" err="1"/>
              <a:t>experts</a:t>
            </a:r>
            <a:r>
              <a:rPr lang="hu-HU" dirty="0"/>
              <a:t>, </a:t>
            </a:r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18.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71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5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5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64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7245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9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43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4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694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6270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7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086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1"/>
          <p:cNvSpPr/>
          <p:nvPr userDrawn="1"/>
        </p:nvSpPr>
        <p:spPr>
          <a:xfrm>
            <a:off x="304800" y="41106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 Same Side Corner Rectangle 12"/>
          <p:cNvSpPr/>
          <p:nvPr userDrawn="1"/>
        </p:nvSpPr>
        <p:spPr>
          <a:xfrm>
            <a:off x="304800" y="41106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14"/>
          <p:cNvSpPr/>
          <p:nvPr userDrawn="1"/>
        </p:nvSpPr>
        <p:spPr>
          <a:xfrm>
            <a:off x="6197600" y="41106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ame Side Corner Rectangle 15"/>
          <p:cNvSpPr/>
          <p:nvPr userDrawn="1"/>
        </p:nvSpPr>
        <p:spPr>
          <a:xfrm>
            <a:off x="6197600" y="41106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ounded Rectangle 22"/>
          <p:cNvSpPr/>
          <p:nvPr userDrawn="1"/>
        </p:nvSpPr>
        <p:spPr>
          <a:xfrm>
            <a:off x="304800" y="13674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 Same Side Corner Rectangle 23"/>
          <p:cNvSpPr/>
          <p:nvPr userDrawn="1"/>
        </p:nvSpPr>
        <p:spPr>
          <a:xfrm>
            <a:off x="304800" y="13674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24"/>
          <p:cNvSpPr/>
          <p:nvPr userDrawn="1"/>
        </p:nvSpPr>
        <p:spPr>
          <a:xfrm>
            <a:off x="6197600" y="13674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 Same Side Corner Rectangle 25"/>
          <p:cNvSpPr/>
          <p:nvPr userDrawn="1"/>
        </p:nvSpPr>
        <p:spPr>
          <a:xfrm>
            <a:off x="6197600" y="13674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609600" y="46440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6502400" y="46440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09600" y="19008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6502400" y="19008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304800" y="1367477"/>
            <a:ext cx="5689600" cy="381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6197600" y="1367477"/>
            <a:ext cx="568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 algn="ctr">
              <a:buNone/>
            </a:pP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9"/>
          </p:nvPr>
        </p:nvSpPr>
        <p:spPr>
          <a:xfrm>
            <a:off x="6197600" y="4110677"/>
            <a:ext cx="568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 algn="ctr">
              <a:buNone/>
            </a:pPr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04800" y="4110677"/>
            <a:ext cx="568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07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350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54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75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6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3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60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2FB1-B64B-4811-95F6-A28B0134B30F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570FC-46E0-43D6-9794-C923D735E9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2022. 09. 21.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hyperlink" Target="http://digital-agenda-data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28E76A7-07E7-B440-8670-E7906164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2362308-7208-6442-A399-36439D7A07A9}"/>
              </a:ext>
            </a:extLst>
          </p:cNvPr>
          <p:cNvSpPr txBox="1"/>
          <p:nvPr/>
        </p:nvSpPr>
        <p:spPr>
          <a:xfrm>
            <a:off x="146050" y="843677"/>
            <a:ext cx="118999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6000" dirty="0">
                <a:solidFill>
                  <a:srgbClr val="2B1C88"/>
                </a:solidFill>
                <a:latin typeface="Raleway ExtraBold" pitchFamily="2" charset="-18"/>
              </a:rPr>
              <a:t>Modern </a:t>
            </a:r>
            <a:r>
              <a:rPr lang="hu-HU" sz="6000" dirty="0" err="1">
                <a:solidFill>
                  <a:srgbClr val="2B1C88"/>
                </a:solidFill>
                <a:latin typeface="Raleway ExtraBold" pitchFamily="2" charset="-18"/>
              </a:rPr>
              <a:t>Enterprises</a:t>
            </a:r>
            <a:r>
              <a:rPr lang="hu-HU" sz="6000" dirty="0">
                <a:solidFill>
                  <a:srgbClr val="2B1C88"/>
                </a:solidFill>
                <a:latin typeface="Raleway ExtraBold" pitchFamily="2" charset="-18"/>
              </a:rPr>
              <a:t>’ </a:t>
            </a:r>
            <a:r>
              <a:rPr lang="hu-HU" sz="6000" dirty="0" err="1">
                <a:solidFill>
                  <a:srgbClr val="2B1C88"/>
                </a:solidFill>
                <a:latin typeface="Raleway ExtraBold" pitchFamily="2" charset="-18"/>
              </a:rPr>
              <a:t>Programme</a:t>
            </a:r>
            <a:endParaRPr lang="hu-HU" sz="6000" dirty="0">
              <a:solidFill>
                <a:srgbClr val="2B1C88"/>
              </a:solidFill>
              <a:latin typeface="Raleway ExtraBold" pitchFamily="2" charset="-18"/>
            </a:endParaRPr>
          </a:p>
          <a:p>
            <a:pPr algn="ctr">
              <a:spcAft>
                <a:spcPts val="600"/>
              </a:spcAft>
            </a:pPr>
            <a:endParaRPr lang="en-US" sz="4000" dirty="0">
              <a:solidFill>
                <a:srgbClr val="2B1C88"/>
              </a:solidFill>
              <a:latin typeface="Raleway ExtraBold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2B1C88"/>
                </a:solidFill>
                <a:latin typeface="Raleway ExtraBold" pitchFamily="2" charset="-18"/>
              </a:rPr>
              <a:t>Peter Koleszar, </a:t>
            </a:r>
            <a:br>
              <a:rPr lang="hu-HU" sz="4000" dirty="0">
                <a:solidFill>
                  <a:srgbClr val="2B1C88"/>
                </a:solidFill>
                <a:latin typeface="Raleway ExtraBold" pitchFamily="2" charset="-18"/>
              </a:rPr>
            </a:br>
            <a:r>
              <a:rPr lang="en-US" sz="4000" dirty="0">
                <a:solidFill>
                  <a:srgbClr val="2B1C88"/>
                </a:solidFill>
                <a:latin typeface="Raleway ExtraBold" pitchFamily="2" charset="-18"/>
              </a:rPr>
              <a:t>Head of Section of Digital Education </a:t>
            </a:r>
            <a:br>
              <a:rPr lang="hu-HU" sz="4000" dirty="0">
                <a:solidFill>
                  <a:srgbClr val="2B1C88"/>
                </a:solidFill>
                <a:latin typeface="Raleway ExtraBold" pitchFamily="2" charset="-18"/>
              </a:rPr>
            </a:br>
            <a:r>
              <a:rPr lang="en-US" sz="4000" dirty="0">
                <a:solidFill>
                  <a:srgbClr val="2B1C88"/>
                </a:solidFill>
                <a:latin typeface="Raleway ExtraBold" pitchFamily="2" charset="-18"/>
              </a:rPr>
              <a:t>of Hungarian </a:t>
            </a:r>
            <a:br>
              <a:rPr lang="hu-HU" sz="4000" dirty="0">
                <a:solidFill>
                  <a:srgbClr val="2B1C88"/>
                </a:solidFill>
                <a:latin typeface="Raleway ExtraBold" pitchFamily="2" charset="-18"/>
              </a:rPr>
            </a:br>
            <a:r>
              <a:rPr lang="en-US" sz="4000" dirty="0">
                <a:solidFill>
                  <a:srgbClr val="2B1C88"/>
                </a:solidFill>
                <a:latin typeface="Raleway ExtraBold" pitchFamily="2" charset="-18"/>
              </a:rPr>
              <a:t>Chamber of Commerce </a:t>
            </a:r>
            <a:br>
              <a:rPr lang="hu-HU" sz="4000" dirty="0">
                <a:solidFill>
                  <a:srgbClr val="2B1C88"/>
                </a:solidFill>
                <a:latin typeface="Raleway ExtraBold" pitchFamily="2" charset="-18"/>
              </a:rPr>
            </a:br>
            <a:r>
              <a:rPr lang="en-US" sz="4000" dirty="0">
                <a:solidFill>
                  <a:srgbClr val="2B1C88"/>
                </a:solidFill>
                <a:latin typeface="Raleway ExtraBold" pitchFamily="2" charset="-18"/>
              </a:rPr>
              <a:t>and Industry</a:t>
            </a:r>
            <a:endParaRPr lang="hu-HU" sz="4000" dirty="0">
              <a:solidFill>
                <a:srgbClr val="2B1C88"/>
              </a:solidFill>
              <a:latin typeface="Raleway Extra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3330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9153300" y="2018754"/>
            <a:ext cx="850900" cy="816098"/>
            <a:chOff x="-1260700" y="1656758"/>
            <a:chExt cx="850900" cy="816098"/>
          </a:xfrm>
        </p:grpSpPr>
        <p:sp>
          <p:nvSpPr>
            <p:cNvPr id="32" name="Lekerekített téglalap 31"/>
            <p:cNvSpPr/>
            <p:nvPr/>
          </p:nvSpPr>
          <p:spPr>
            <a:xfrm>
              <a:off x="-1260700" y="1656758"/>
              <a:ext cx="850900" cy="816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5250" y="1710145"/>
              <a:ext cx="720000" cy="707307"/>
            </a:xfrm>
            <a:prstGeom prst="rect">
              <a:avLst/>
            </a:prstGeom>
          </p:spPr>
        </p:pic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879B2CC6-CF1F-C0EC-15B3-2681AB02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559662" y="206896"/>
            <a:ext cx="6259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  <a:t>Service </a:t>
            </a:r>
            <a:r>
              <a:rPr lang="hu-HU" sz="4000" b="1" dirty="0" err="1">
                <a:solidFill>
                  <a:srgbClr val="2B1C88"/>
                </a:solidFill>
                <a:latin typeface="Raleway ExtraBold" pitchFamily="2" charset="-18"/>
              </a:rPr>
              <a:t>pillar</a:t>
            </a:r>
            <a: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  <a:t> I.</a:t>
            </a:r>
            <a:b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</a:br>
            <a:b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</a:br>
            <a:r>
              <a:rPr lang="hu-HU" sz="5000" b="1" dirty="0">
                <a:solidFill>
                  <a:srgbClr val="2B1C88"/>
                </a:solidFill>
                <a:latin typeface="Raleway ExtraBold" pitchFamily="2" charset="-18"/>
              </a:rPr>
              <a:t>FREE ICT AUDITS AND CONSULTING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DD7E67C-5439-EBC9-1F3D-ED19E4D97478}"/>
              </a:ext>
            </a:extLst>
          </p:cNvPr>
          <p:cNvSpPr txBox="1"/>
          <p:nvPr/>
        </p:nvSpPr>
        <p:spPr>
          <a:xfrm>
            <a:off x="650331" y="3099476"/>
            <a:ext cx="105501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Nation-wide</a:t>
            </a: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 ICT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consultant</a:t>
            </a: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network</a:t>
            </a:r>
            <a:br>
              <a:rPr lang="hu-HU" sz="3000" b="1" dirty="0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</a:br>
            <a:endParaRPr lang="hu-HU" sz="3000" b="1" dirty="0">
              <a:solidFill>
                <a:srgbClr val="2B1C88"/>
              </a:solidFill>
              <a:latin typeface="Raleway ExtraBold" pitchFamily="2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</a:rPr>
              <a:t>ICT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</a:rPr>
              <a:t>audits</a:t>
            </a: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</a:rPr>
              <a:t>, ICT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</a:rPr>
              <a:t>strategies</a:t>
            </a: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</a:rPr>
              <a:t> and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</a:rPr>
              <a:t>action</a:t>
            </a: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</a:rPr>
              <a:t>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</a:rPr>
              <a:t>plans</a:t>
            </a:r>
            <a:endParaRPr lang="hu-HU" sz="3000" b="1" dirty="0">
              <a:solidFill>
                <a:srgbClr val="2B1C88"/>
              </a:solidFill>
              <a:latin typeface="Raleway Extra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0542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881" y="-8817"/>
            <a:ext cx="12319881" cy="686681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05638827-046B-43F0-89A3-BA2AEC7C25CA}"/>
              </a:ext>
            </a:extLst>
          </p:cNvPr>
          <p:cNvSpPr/>
          <p:nvPr/>
        </p:nvSpPr>
        <p:spPr>
          <a:xfrm>
            <a:off x="-127634" y="212366"/>
            <a:ext cx="6159693" cy="9144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highlight>
                <a:srgbClr val="74BFD0"/>
              </a:highlight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195FC37-FBED-40B4-80F1-FD02E6E70498}"/>
              </a:ext>
            </a:extLst>
          </p:cNvPr>
          <p:cNvSpPr/>
          <p:nvPr/>
        </p:nvSpPr>
        <p:spPr>
          <a:xfrm>
            <a:off x="483929" y="457200"/>
            <a:ext cx="420980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CONSULTANTS’ NETWORK</a:t>
            </a:r>
          </a:p>
        </p:txBody>
      </p:sp>
    </p:spTree>
    <p:extLst>
      <p:ext uri="{BB962C8B-B14F-4D97-AF65-F5344CB8AC3E}">
        <p14:creationId xmlns:p14="http://schemas.microsoft.com/office/powerpoint/2010/main" val="40167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9153300" y="2018754"/>
            <a:ext cx="850900" cy="816098"/>
            <a:chOff x="-1260700" y="1656758"/>
            <a:chExt cx="850900" cy="816098"/>
          </a:xfrm>
        </p:grpSpPr>
        <p:sp>
          <p:nvSpPr>
            <p:cNvPr id="32" name="Lekerekített téglalap 31"/>
            <p:cNvSpPr/>
            <p:nvPr/>
          </p:nvSpPr>
          <p:spPr>
            <a:xfrm>
              <a:off x="-1260700" y="1656758"/>
              <a:ext cx="850900" cy="816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5250" y="1710145"/>
              <a:ext cx="720000" cy="707307"/>
            </a:xfrm>
            <a:prstGeom prst="rect">
              <a:avLst/>
            </a:prstGeom>
          </p:spPr>
        </p:pic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879B2CC6-CF1F-C0EC-15B3-2681AB02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355331" y="249529"/>
            <a:ext cx="888148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  <a:t>Service </a:t>
            </a:r>
            <a:r>
              <a:rPr lang="hu-HU" sz="4000" b="1" dirty="0" err="1">
                <a:solidFill>
                  <a:srgbClr val="2B1C88"/>
                </a:solidFill>
                <a:latin typeface="Raleway ExtraBold" pitchFamily="2" charset="-18"/>
              </a:rPr>
              <a:t>pillar</a:t>
            </a:r>
            <a: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  <a:t> II.</a:t>
            </a:r>
            <a:b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</a:br>
            <a:b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</a:br>
            <a:r>
              <a:rPr lang="hu-HU" sz="5000" b="1" dirty="0">
                <a:solidFill>
                  <a:srgbClr val="241787"/>
                </a:solidFill>
                <a:latin typeface="Raleway ExtraBold" pitchFamily="2" charset="-18"/>
              </a:rPr>
              <a:t>QUALIFIED SUPPLIERS, PRODUCTS AND SERVICES</a:t>
            </a:r>
            <a:br>
              <a:rPr lang="hu-HU" sz="5000" b="1" dirty="0">
                <a:solidFill>
                  <a:srgbClr val="241787"/>
                </a:solidFill>
                <a:latin typeface="Raleway ExtraBold" pitchFamily="2" charset="-18"/>
              </a:rPr>
            </a:br>
            <a:r>
              <a:rPr lang="hu-HU" sz="5000" b="1" dirty="0">
                <a:solidFill>
                  <a:srgbClr val="241787"/>
                </a:solidFill>
                <a:latin typeface="Raleway ExtraBold" pitchFamily="2" charset="-18"/>
              </a:rPr>
              <a:t>DATABASE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37B7530-B043-6CF0-D2C7-AF7DA62CF496}"/>
              </a:ext>
            </a:extLst>
          </p:cNvPr>
          <p:cNvSpPr txBox="1"/>
          <p:nvPr/>
        </p:nvSpPr>
        <p:spPr>
          <a:xfrm>
            <a:off x="1355330" y="3763120"/>
            <a:ext cx="88814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</a:rPr>
              <a:t>Discounted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</a:rPr>
              <a:t>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</a:rPr>
              <a:t>products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</a:rPr>
              <a:t> </a:t>
            </a:r>
            <a:br>
              <a:rPr lang="hu-HU" sz="4000" b="1" dirty="0">
                <a:solidFill>
                  <a:srgbClr val="241787"/>
                </a:solidFill>
                <a:latin typeface="Raleway ExtraBold" pitchFamily="2" charset="-18"/>
              </a:rPr>
            </a:b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</a:rPr>
              <a:t>and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</a:rPr>
              <a:t>services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</a:rPr>
              <a:t>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for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the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enterprises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by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  <a:ea typeface="Roboto" pitchFamily="2" charset="0"/>
              </a:rPr>
              <a:t>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</a:rPr>
              <a:t>qualified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</a:rPr>
              <a:t>  </a:t>
            </a:r>
            <a:r>
              <a:rPr lang="hu-HU" sz="4000" b="1" dirty="0" err="1">
                <a:solidFill>
                  <a:srgbClr val="241787"/>
                </a:solidFill>
                <a:latin typeface="Raleway ExtraBold" pitchFamily="2" charset="-18"/>
              </a:rPr>
              <a:t>providers</a:t>
            </a:r>
            <a:r>
              <a:rPr lang="hu-HU" sz="4000" b="1" dirty="0">
                <a:solidFill>
                  <a:srgbClr val="241787"/>
                </a:solidFill>
                <a:latin typeface="Raleway ExtraBold" pitchFamily="2" charset="-18"/>
              </a:rPr>
              <a:t>.</a:t>
            </a:r>
            <a:endParaRPr lang="hu-HU" sz="4000" dirty="0">
              <a:solidFill>
                <a:srgbClr val="241787"/>
              </a:solidFill>
              <a:latin typeface="Raleway ExtraBold" pitchFamily="2" charset="-18"/>
            </a:endParaRPr>
          </a:p>
          <a:p>
            <a:pPr lvl="0" algn="ctr"/>
            <a:endParaRPr lang="hu-HU" sz="4000" dirty="0">
              <a:solidFill>
                <a:srgbClr val="241787"/>
              </a:solidFill>
              <a:latin typeface="Raleway Extra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0621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12ACEF03-9767-3EFB-8934-A5661148B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2191999" cy="6858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8DF125E-CD26-2539-3DA4-D2DCB876931D}"/>
              </a:ext>
            </a:extLst>
          </p:cNvPr>
          <p:cNvSpPr/>
          <p:nvPr/>
        </p:nvSpPr>
        <p:spPr>
          <a:xfrm>
            <a:off x="-230961" y="178068"/>
            <a:ext cx="3620932" cy="9144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highlight>
                <a:srgbClr val="74BFD0"/>
              </a:highlight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4E66B51-1AB6-E6D2-FA9A-A0862036AAE5}"/>
              </a:ext>
            </a:extLst>
          </p:cNvPr>
          <p:cNvSpPr/>
          <p:nvPr/>
        </p:nvSpPr>
        <p:spPr>
          <a:xfrm>
            <a:off x="-78561" y="422902"/>
            <a:ext cx="312938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III. </a:t>
            </a:r>
            <a:r>
              <a:rPr lang="hu-HU" sz="2400" b="1" cap="all" dirty="0" err="1">
                <a:solidFill>
                  <a:schemeClr val="bg1"/>
                </a:solidFill>
                <a:latin typeface="Raleway ExtraBold" pitchFamily="2" charset="-18"/>
                <a:cs typeface="Arial"/>
              </a:rPr>
              <a:t>Pillar</a:t>
            </a: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 - </a:t>
            </a:r>
            <a:r>
              <a:rPr lang="hu-HU" sz="2400" b="1" cap="all" dirty="0" err="1">
                <a:solidFill>
                  <a:schemeClr val="bg1"/>
                </a:solidFill>
                <a:latin typeface="Raleway ExtraBold" pitchFamily="2" charset="-18"/>
                <a:cs typeface="Arial"/>
              </a:rPr>
              <a:t>Events</a:t>
            </a:r>
            <a:endParaRPr lang="hu-HU" sz="2400" b="1" cap="all" dirty="0">
              <a:solidFill>
                <a:schemeClr val="bg1"/>
              </a:solidFill>
              <a:latin typeface="Raleway ExtraBold" pitchFamily="2" charset="-18"/>
              <a:cs typeface="Arial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26BE112-1206-F00C-67F7-CE9FE01A3423}"/>
              </a:ext>
            </a:extLst>
          </p:cNvPr>
          <p:cNvSpPr/>
          <p:nvPr/>
        </p:nvSpPr>
        <p:spPr>
          <a:xfrm>
            <a:off x="7938511" y="277585"/>
            <a:ext cx="3944967" cy="893099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Series of </a:t>
            </a:r>
            <a:r>
              <a:rPr lang="hu-HU" sz="2500" b="1" dirty="0">
                <a:solidFill>
                  <a:srgbClr val="2B1C88"/>
                </a:solidFill>
              </a:rPr>
              <a:t>300</a:t>
            </a:r>
            <a:r>
              <a:rPr lang="en-US" sz="2500" b="1" dirty="0">
                <a:solidFill>
                  <a:srgbClr val="2B1C88"/>
                </a:solidFill>
              </a:rPr>
              <a:t> events </a:t>
            </a:r>
            <a:br>
              <a:rPr lang="hu-HU" sz="2500" b="1" dirty="0">
                <a:solidFill>
                  <a:srgbClr val="2B1C88"/>
                </a:solidFill>
              </a:rPr>
            </a:br>
            <a:r>
              <a:rPr lang="en-US" sz="2500" b="1" dirty="0">
                <a:solidFill>
                  <a:srgbClr val="2B1C88"/>
                </a:solidFill>
              </a:rPr>
              <a:t>nation-wide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B9780C9-EF5D-E856-0B05-955DDCCDDB2C}"/>
              </a:ext>
            </a:extLst>
          </p:cNvPr>
          <p:cNvSpPr/>
          <p:nvPr/>
        </p:nvSpPr>
        <p:spPr>
          <a:xfrm>
            <a:off x="7938511" y="1494788"/>
            <a:ext cx="3944967" cy="893098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hu-HU" sz="2500" b="1" dirty="0" err="1">
                <a:solidFill>
                  <a:srgbClr val="2B1C88"/>
                </a:solidFill>
              </a:rPr>
              <a:t>Useful</a:t>
            </a:r>
            <a:r>
              <a:rPr lang="hu-HU" sz="2500" b="1" dirty="0">
                <a:solidFill>
                  <a:srgbClr val="2B1C88"/>
                </a:solidFill>
              </a:rPr>
              <a:t> </a:t>
            </a:r>
            <a:r>
              <a:rPr lang="hu-HU" sz="2500" b="1" dirty="0" err="1">
                <a:solidFill>
                  <a:srgbClr val="2B1C88"/>
                </a:solidFill>
              </a:rPr>
              <a:t>lectures</a:t>
            </a:r>
            <a:r>
              <a:rPr lang="hu-HU" sz="2500" b="1" dirty="0">
                <a:solidFill>
                  <a:srgbClr val="2B1C88"/>
                </a:solidFill>
              </a:rPr>
              <a:t>, </a:t>
            </a:r>
            <a:r>
              <a:rPr lang="hu-HU" sz="2500" b="1" dirty="0" err="1">
                <a:solidFill>
                  <a:srgbClr val="2B1C88"/>
                </a:solidFill>
              </a:rPr>
              <a:t>consultations</a:t>
            </a:r>
            <a:endParaRPr lang="en-US" sz="2500" b="1" dirty="0">
              <a:solidFill>
                <a:srgbClr val="2B1C88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2F2D4B9-7AA3-3E28-9B27-4F6489FA2A17}"/>
              </a:ext>
            </a:extLst>
          </p:cNvPr>
          <p:cNvSpPr/>
          <p:nvPr/>
        </p:nvSpPr>
        <p:spPr>
          <a:xfrm>
            <a:off x="7938511" y="2711990"/>
            <a:ext cx="3944967" cy="1001366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Contact with suppliers and exhibitors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AE920A3-8CDB-7D21-F07E-6D3C91028398}"/>
              </a:ext>
            </a:extLst>
          </p:cNvPr>
          <p:cNvSpPr/>
          <p:nvPr/>
        </p:nvSpPr>
        <p:spPr>
          <a:xfrm>
            <a:off x="7938511" y="4037460"/>
            <a:ext cx="3944967" cy="1001366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Consultation with a regional ICT consultant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2426B30-AD27-D625-DA91-D60F64C5931D}"/>
              </a:ext>
            </a:extLst>
          </p:cNvPr>
          <p:cNvSpPr/>
          <p:nvPr/>
        </p:nvSpPr>
        <p:spPr>
          <a:xfrm>
            <a:off x="7938511" y="5423941"/>
            <a:ext cx="3944967" cy="1149304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Professional sections and forum  discussions, Q&amp;A sessions</a:t>
            </a:r>
          </a:p>
        </p:txBody>
      </p:sp>
    </p:spTree>
    <p:extLst>
      <p:ext uri="{BB962C8B-B14F-4D97-AF65-F5344CB8AC3E}">
        <p14:creationId xmlns:p14="http://schemas.microsoft.com/office/powerpoint/2010/main" val="28620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" y="0"/>
            <a:ext cx="12191999" cy="6896100"/>
          </a:xfrm>
          <a:prstGeom prst="rect">
            <a:avLst/>
          </a:prstGeom>
          <a:solidFill>
            <a:schemeClr val="lt1">
              <a:alpha val="40000"/>
            </a:schemeClr>
          </a:solidFill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3257B28-5FD9-44CF-9A32-9AAEAE7E7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887"/>
            <a:ext cx="12192000" cy="8105774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ACAEC951-A98F-0F41-B1D6-419031730896}"/>
              </a:ext>
            </a:extLst>
          </p:cNvPr>
          <p:cNvSpPr/>
          <p:nvPr/>
        </p:nvSpPr>
        <p:spPr>
          <a:xfrm>
            <a:off x="-108580" y="-457200"/>
            <a:ext cx="7679975" cy="9144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bg1"/>
              </a:solidFill>
              <a:highlight>
                <a:srgbClr val="74BFD0"/>
              </a:highlight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1705E8A-CCB4-28DC-BAAD-FBA00A865F3D}"/>
              </a:ext>
            </a:extLst>
          </p:cNvPr>
          <p:cNvSpPr/>
          <p:nvPr/>
        </p:nvSpPr>
        <p:spPr>
          <a:xfrm>
            <a:off x="43821" y="-212366"/>
            <a:ext cx="663740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”Marketplace” of a Digital day</a:t>
            </a:r>
          </a:p>
        </p:txBody>
      </p:sp>
    </p:spTree>
    <p:extLst>
      <p:ext uri="{BB962C8B-B14F-4D97-AF65-F5344CB8AC3E}">
        <p14:creationId xmlns:p14="http://schemas.microsoft.com/office/powerpoint/2010/main" val="102106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7A3D7A11-C3EA-0007-40BE-E6D73A4DE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04100" y="-848864"/>
            <a:ext cx="14496100" cy="9335593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8DF125E-CD26-2539-3DA4-D2DCB876931D}"/>
              </a:ext>
            </a:extLst>
          </p:cNvPr>
          <p:cNvSpPr/>
          <p:nvPr/>
        </p:nvSpPr>
        <p:spPr>
          <a:xfrm>
            <a:off x="-230962" y="178068"/>
            <a:ext cx="4978827" cy="9144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highlight>
                <a:srgbClr val="74BFD0"/>
              </a:highlight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4E66B51-1AB6-E6D2-FA9A-A0862036AAE5}"/>
              </a:ext>
            </a:extLst>
          </p:cNvPr>
          <p:cNvSpPr/>
          <p:nvPr/>
        </p:nvSpPr>
        <p:spPr>
          <a:xfrm>
            <a:off x="-131996" y="422902"/>
            <a:ext cx="48798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IV. </a:t>
            </a:r>
            <a:r>
              <a:rPr lang="hu-HU" sz="2400" b="1" cap="all" dirty="0" err="1">
                <a:solidFill>
                  <a:schemeClr val="bg1"/>
                </a:solidFill>
                <a:latin typeface="Raleway ExtraBold" pitchFamily="2" charset="-18"/>
                <a:cs typeface="Arial"/>
              </a:rPr>
              <a:t>Pillar</a:t>
            </a: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 – </a:t>
            </a:r>
            <a:r>
              <a:rPr lang="hu-HU" sz="2400" b="1" cap="all" dirty="0" err="1">
                <a:solidFill>
                  <a:schemeClr val="bg1"/>
                </a:solidFill>
                <a:latin typeface="Raleway ExtraBold" pitchFamily="2" charset="-18"/>
                <a:cs typeface="Arial"/>
              </a:rPr>
              <a:t>Knowledge</a:t>
            </a: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 </a:t>
            </a:r>
            <a:r>
              <a:rPr lang="hu-HU" sz="2400" b="1" cap="all" dirty="0" err="1">
                <a:solidFill>
                  <a:schemeClr val="bg1"/>
                </a:solidFill>
                <a:latin typeface="Raleway ExtraBold" pitchFamily="2" charset="-18"/>
                <a:cs typeface="Arial"/>
              </a:rPr>
              <a:t>base</a:t>
            </a:r>
            <a:endParaRPr lang="hu-HU" sz="2400" b="1" cap="all" dirty="0">
              <a:solidFill>
                <a:schemeClr val="bg1"/>
              </a:solidFill>
              <a:latin typeface="Raleway ExtraBold" pitchFamily="2" charset="-18"/>
              <a:cs typeface="Arial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26BE112-1206-F00C-67F7-CE9FE01A3423}"/>
              </a:ext>
            </a:extLst>
          </p:cNvPr>
          <p:cNvSpPr/>
          <p:nvPr/>
        </p:nvSpPr>
        <p:spPr>
          <a:xfrm>
            <a:off x="7938511" y="277585"/>
            <a:ext cx="3944967" cy="893099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Free access to our searchable knowledge base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B9780C9-EF5D-E856-0B05-955DDCCDDB2C}"/>
              </a:ext>
            </a:extLst>
          </p:cNvPr>
          <p:cNvSpPr/>
          <p:nvPr/>
        </p:nvSpPr>
        <p:spPr>
          <a:xfrm>
            <a:off x="7938511" y="5776768"/>
            <a:ext cx="3944967" cy="893098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hu-HU" sz="2500" b="1" dirty="0" err="1">
                <a:solidFill>
                  <a:srgbClr val="2B1C88"/>
                </a:solidFill>
              </a:rPr>
              <a:t>Different</a:t>
            </a:r>
            <a:r>
              <a:rPr lang="hu-HU" sz="2500" b="1" dirty="0">
                <a:solidFill>
                  <a:srgbClr val="2B1C88"/>
                </a:solidFill>
              </a:rPr>
              <a:t> </a:t>
            </a:r>
            <a:r>
              <a:rPr lang="hu-HU" sz="2500" b="1" dirty="0" err="1">
                <a:solidFill>
                  <a:srgbClr val="2B1C88"/>
                </a:solidFill>
              </a:rPr>
              <a:t>styled</a:t>
            </a:r>
            <a:r>
              <a:rPr lang="hu-HU" sz="2500" b="1" dirty="0">
                <a:solidFill>
                  <a:srgbClr val="2B1C88"/>
                </a:solidFill>
              </a:rPr>
              <a:t> video </a:t>
            </a:r>
            <a:r>
              <a:rPr lang="hu-HU" sz="2500" b="1" dirty="0" err="1">
                <a:solidFill>
                  <a:srgbClr val="2B1C88"/>
                </a:solidFill>
              </a:rPr>
              <a:t>contents</a:t>
            </a:r>
            <a:endParaRPr lang="en-US" sz="2500" b="1" dirty="0">
              <a:solidFill>
                <a:srgbClr val="2B1C88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2F2D4B9-7AA3-3E28-9B27-4F6489FA2A17}"/>
              </a:ext>
            </a:extLst>
          </p:cNvPr>
          <p:cNvSpPr/>
          <p:nvPr/>
        </p:nvSpPr>
        <p:spPr>
          <a:xfrm>
            <a:off x="7938511" y="1555799"/>
            <a:ext cx="3944967" cy="1001366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hu-HU" sz="2500" b="1" dirty="0" err="1">
                <a:solidFill>
                  <a:srgbClr val="2B1C88"/>
                </a:solidFill>
              </a:rPr>
              <a:t>Educational</a:t>
            </a:r>
            <a:r>
              <a:rPr lang="hu-HU" sz="2500" b="1" dirty="0">
                <a:solidFill>
                  <a:srgbClr val="2B1C88"/>
                </a:solidFill>
              </a:rPr>
              <a:t> </a:t>
            </a:r>
            <a:r>
              <a:rPr lang="hu-HU" sz="2500" b="1" dirty="0" err="1">
                <a:solidFill>
                  <a:srgbClr val="2B1C88"/>
                </a:solidFill>
              </a:rPr>
              <a:t>radio</a:t>
            </a:r>
            <a:r>
              <a:rPr lang="hu-HU" sz="2500" b="1" dirty="0">
                <a:solidFill>
                  <a:srgbClr val="2B1C88"/>
                </a:solidFill>
              </a:rPr>
              <a:t> </a:t>
            </a:r>
            <a:r>
              <a:rPr lang="hu-HU" sz="2500" b="1" dirty="0" err="1">
                <a:solidFill>
                  <a:srgbClr val="2B1C88"/>
                </a:solidFill>
              </a:rPr>
              <a:t>talks</a:t>
            </a:r>
            <a:endParaRPr lang="en-US" sz="2500" b="1" dirty="0">
              <a:solidFill>
                <a:srgbClr val="2B1C88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AE920A3-8CDB-7D21-F07E-6D3C91028398}"/>
              </a:ext>
            </a:extLst>
          </p:cNvPr>
          <p:cNvSpPr/>
          <p:nvPr/>
        </p:nvSpPr>
        <p:spPr>
          <a:xfrm>
            <a:off x="7938511" y="3055608"/>
            <a:ext cx="3944967" cy="1001366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hu-HU" sz="2500" b="1" dirty="0" err="1">
                <a:solidFill>
                  <a:srgbClr val="2B1C88"/>
                </a:solidFill>
              </a:rPr>
              <a:t>Podcasts</a:t>
            </a:r>
            <a:endParaRPr lang="en-US" sz="2500" b="1" dirty="0">
              <a:solidFill>
                <a:srgbClr val="2B1C88"/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2426B30-AD27-D625-DA91-D60F64C5931D}"/>
              </a:ext>
            </a:extLst>
          </p:cNvPr>
          <p:cNvSpPr/>
          <p:nvPr/>
        </p:nvSpPr>
        <p:spPr>
          <a:xfrm>
            <a:off x="7938511" y="4403401"/>
            <a:ext cx="3944967" cy="8988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441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ABAF3E0-8E46-481A-A2F4-F9B67763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11EDB78-4377-E8A1-87D8-638AE99EAAEC}"/>
              </a:ext>
            </a:extLst>
          </p:cNvPr>
          <p:cNvSpPr/>
          <p:nvPr/>
        </p:nvSpPr>
        <p:spPr>
          <a:xfrm>
            <a:off x="0" y="233824"/>
            <a:ext cx="5452946" cy="9144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highlight>
                <a:srgbClr val="74BFD0"/>
              </a:highlight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E9A6CAA-625E-14F9-1D25-992CE75A8B23}"/>
              </a:ext>
            </a:extLst>
          </p:cNvPr>
          <p:cNvSpPr/>
          <p:nvPr/>
        </p:nvSpPr>
        <p:spPr>
          <a:xfrm>
            <a:off x="152400" y="478658"/>
            <a:ext cx="471269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SITCOM </a:t>
            </a:r>
            <a:r>
              <a:rPr lang="hu-HU" sz="2400" b="1" cap="all" dirty="0" err="1">
                <a:solidFill>
                  <a:schemeClr val="bg1"/>
                </a:solidFill>
                <a:latin typeface="Raleway ExtraBold" pitchFamily="2" charset="-18"/>
                <a:cs typeface="Arial"/>
              </a:rPr>
              <a:t>Stories</a:t>
            </a:r>
            <a:endParaRPr lang="hu-HU" sz="2400" b="1" cap="all" dirty="0">
              <a:solidFill>
                <a:schemeClr val="bg1"/>
              </a:solidFill>
              <a:latin typeface="Raleway ExtraBold" pitchFamily="2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40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F2A6C667-B024-4A32-A19E-9F622A34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FCAD3E59-425A-40D0-805E-6788B477CCF9}"/>
              </a:ext>
            </a:extLst>
          </p:cNvPr>
          <p:cNvSpPr/>
          <p:nvPr/>
        </p:nvSpPr>
        <p:spPr>
          <a:xfrm>
            <a:off x="0" y="133462"/>
            <a:ext cx="4181707" cy="9144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highlight>
                <a:srgbClr val="74BFD0"/>
              </a:highlight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A29B6CC-28B9-A152-EE61-17F24B7DECF1}"/>
              </a:ext>
            </a:extLst>
          </p:cNvPr>
          <p:cNvSpPr/>
          <p:nvPr/>
        </p:nvSpPr>
        <p:spPr>
          <a:xfrm>
            <a:off x="152400" y="378296"/>
            <a:ext cx="471269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BILLBOARD CAMPAIGN</a:t>
            </a:r>
          </a:p>
        </p:txBody>
      </p:sp>
    </p:spTree>
    <p:extLst>
      <p:ext uri="{BB962C8B-B14F-4D97-AF65-F5344CB8AC3E}">
        <p14:creationId xmlns:p14="http://schemas.microsoft.com/office/powerpoint/2010/main" val="28839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>
            <a:extLst>
              <a:ext uri="{FF2B5EF4-FFF2-40B4-BE49-F238E27FC236}">
                <a16:creationId xmlns:a16="http://schemas.microsoft.com/office/drawing/2014/main" id="{772017FA-EEF8-4D25-A7B3-602FF9D60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9"/>
            <a:ext cx="12192000" cy="6886575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FC997316-8765-4977-808E-8F8CF6BC24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4288"/>
            <a:ext cx="12191999" cy="6886575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id="{0E1D1283-39C5-487F-B474-68B973B055E2}"/>
              </a:ext>
            </a:extLst>
          </p:cNvPr>
          <p:cNvSpPr txBox="1"/>
          <p:nvPr/>
        </p:nvSpPr>
        <p:spPr>
          <a:xfrm>
            <a:off x="-78059" y="725915"/>
            <a:ext cx="1227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Our</a:t>
            </a:r>
            <a:r>
              <a:rPr lang="hu-HU" sz="3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3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results</a:t>
            </a:r>
            <a:endParaRPr lang="hu-HU" sz="3600" b="1" dirty="0">
              <a:solidFill>
                <a:srgbClr val="263874"/>
              </a:solidFill>
              <a:latin typeface="Raleway ExtraBold" panose="020B0503030101060003" pitchFamily="34" charset="0"/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6FE25AC2-B8A0-4C18-8187-71D3B1E75446}"/>
              </a:ext>
            </a:extLst>
          </p:cNvPr>
          <p:cNvSpPr txBox="1"/>
          <p:nvPr/>
        </p:nvSpPr>
        <p:spPr>
          <a:xfrm>
            <a:off x="522514" y="4173239"/>
            <a:ext cx="180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263874"/>
                </a:solidFill>
              </a:rPr>
              <a:t>COMPANIES JOINED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D57976CB-3A7C-4823-BA38-D6CFA280F8A8}"/>
              </a:ext>
            </a:extLst>
          </p:cNvPr>
          <p:cNvSpPr txBox="1"/>
          <p:nvPr/>
        </p:nvSpPr>
        <p:spPr>
          <a:xfrm>
            <a:off x="522514" y="4558252"/>
            <a:ext cx="180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263874"/>
                </a:solidFill>
              </a:rPr>
              <a:t>23 000+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40D60C05-C95A-42FF-A5BB-2273FBD74AFA}"/>
              </a:ext>
            </a:extLst>
          </p:cNvPr>
          <p:cNvSpPr txBox="1"/>
          <p:nvPr/>
        </p:nvSpPr>
        <p:spPr>
          <a:xfrm>
            <a:off x="2210372" y="2997582"/>
            <a:ext cx="198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>
                <a:solidFill>
                  <a:srgbClr val="FFF8DC"/>
                </a:solidFill>
              </a:rPr>
              <a:t>READY-MADE ICT CONCEPTS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C7B3268E-06D3-45DD-A26B-C2D95DF379CB}"/>
              </a:ext>
            </a:extLst>
          </p:cNvPr>
          <p:cNvSpPr txBox="1"/>
          <p:nvPr/>
        </p:nvSpPr>
        <p:spPr>
          <a:xfrm>
            <a:off x="2282562" y="3382595"/>
            <a:ext cx="180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F8DC"/>
                </a:solidFill>
              </a:rPr>
              <a:t>14 000+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E9A79212-E029-433B-B24E-F72608CC998F}"/>
              </a:ext>
            </a:extLst>
          </p:cNvPr>
          <p:cNvSpPr txBox="1"/>
          <p:nvPr/>
        </p:nvSpPr>
        <p:spPr>
          <a:xfrm>
            <a:off x="5806095" y="5046388"/>
            <a:ext cx="1980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>
                <a:solidFill>
                  <a:srgbClr val="FFF8DC"/>
                </a:solidFill>
              </a:rPr>
              <a:t>QUALIFIED ICT PROVIDERS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46CF68FA-3803-4184-A54F-0080DFEC6D0B}"/>
              </a:ext>
            </a:extLst>
          </p:cNvPr>
          <p:cNvSpPr txBox="1"/>
          <p:nvPr/>
        </p:nvSpPr>
        <p:spPr>
          <a:xfrm>
            <a:off x="5878285" y="5431401"/>
            <a:ext cx="180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F8DC"/>
                </a:solidFill>
              </a:rPr>
              <a:t>1 000+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2E36F119-A768-453C-815D-3C814B2852B1}"/>
              </a:ext>
            </a:extLst>
          </p:cNvPr>
          <p:cNvSpPr txBox="1"/>
          <p:nvPr/>
        </p:nvSpPr>
        <p:spPr>
          <a:xfrm>
            <a:off x="2244747" y="5297208"/>
            <a:ext cx="198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FFF8DC"/>
                </a:solidFill>
              </a:rPr>
              <a:t>EVENTS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31EBD66-C058-4714-9369-5340C9B0642B}"/>
              </a:ext>
            </a:extLst>
          </p:cNvPr>
          <p:cNvSpPr txBox="1"/>
          <p:nvPr/>
        </p:nvSpPr>
        <p:spPr>
          <a:xfrm>
            <a:off x="2316937" y="5615740"/>
            <a:ext cx="180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F8DC"/>
                </a:solidFill>
              </a:rPr>
              <a:t>300+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8183A251-C60E-4C4E-A5A9-720CDA59ED7D}"/>
              </a:ext>
            </a:extLst>
          </p:cNvPr>
          <p:cNvSpPr txBox="1"/>
          <p:nvPr/>
        </p:nvSpPr>
        <p:spPr>
          <a:xfrm>
            <a:off x="5768080" y="3001192"/>
            <a:ext cx="198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FFF8DC"/>
                </a:solidFill>
              </a:rPr>
              <a:t>DISCOUNTED ICT SOLUTIONS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F7B6BACF-9FCB-439D-B8D6-1FB3E398F19F}"/>
              </a:ext>
            </a:extLst>
          </p:cNvPr>
          <p:cNvSpPr txBox="1"/>
          <p:nvPr/>
        </p:nvSpPr>
        <p:spPr>
          <a:xfrm>
            <a:off x="5840270" y="3529420"/>
            <a:ext cx="180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F8DC"/>
                </a:solidFill>
              </a:rPr>
              <a:t>3 100+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6E568FA0-7556-418A-A126-0DAA3956EC2C}"/>
              </a:ext>
            </a:extLst>
          </p:cNvPr>
          <p:cNvSpPr txBox="1"/>
          <p:nvPr/>
        </p:nvSpPr>
        <p:spPr>
          <a:xfrm>
            <a:off x="3994281" y="4145178"/>
            <a:ext cx="198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rgbClr val="61A2A5"/>
                </a:solidFill>
              </a:rPr>
              <a:t>ICT MODULES USED BY COMPANIES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C4359FC6-43F4-487A-8352-7AF341B56D31}"/>
              </a:ext>
            </a:extLst>
          </p:cNvPr>
          <p:cNvSpPr txBox="1"/>
          <p:nvPr/>
        </p:nvSpPr>
        <p:spPr>
          <a:xfrm>
            <a:off x="4066471" y="4673406"/>
            <a:ext cx="180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61A2A5"/>
                </a:solidFill>
              </a:rPr>
              <a:t>40 000+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14D3EBF-EA41-297C-3313-1E82392FE176}"/>
              </a:ext>
            </a:extLst>
          </p:cNvPr>
          <p:cNvSpPr/>
          <p:nvPr/>
        </p:nvSpPr>
        <p:spPr>
          <a:xfrm>
            <a:off x="8251902" y="3232024"/>
            <a:ext cx="657922" cy="941215"/>
          </a:xfrm>
          <a:prstGeom prst="rect">
            <a:avLst/>
          </a:prstGeom>
          <a:solidFill>
            <a:srgbClr val="5EB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79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28E76A7-07E7-B440-8670-E7906164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2362308-7208-6442-A399-36439D7A07A9}"/>
              </a:ext>
            </a:extLst>
          </p:cNvPr>
          <p:cNvSpPr txBox="1"/>
          <p:nvPr/>
        </p:nvSpPr>
        <p:spPr>
          <a:xfrm>
            <a:off x="2027135" y="1614498"/>
            <a:ext cx="6821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Thank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you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for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b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</a:br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your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attention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!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7EFC630-E930-48D5-A38D-D92E9D5C8B80}"/>
              </a:ext>
            </a:extLst>
          </p:cNvPr>
          <p:cNvSpPr txBox="1"/>
          <p:nvPr/>
        </p:nvSpPr>
        <p:spPr>
          <a:xfrm>
            <a:off x="1764966" y="4597171"/>
            <a:ext cx="682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Our</a:t>
            </a:r>
            <a:r>
              <a:rPr lang="hu-HU" sz="3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website: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7B8D4D6-1B96-4235-A77E-246FE0E43156}"/>
              </a:ext>
            </a:extLst>
          </p:cNvPr>
          <p:cNvSpPr txBox="1"/>
          <p:nvPr/>
        </p:nvSpPr>
        <p:spPr>
          <a:xfrm>
            <a:off x="1764966" y="5332176"/>
            <a:ext cx="6583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www.VallalkozzDigitalisan.hu</a:t>
            </a:r>
            <a:br>
              <a:rPr lang="hu-HU" sz="2400" b="1" dirty="0">
                <a:solidFill>
                  <a:srgbClr val="263874"/>
                </a:solidFill>
                <a:latin typeface="Raleway ExtraBold" panose="020B0503030101060003" pitchFamily="34" charset="0"/>
              </a:rPr>
            </a:br>
            <a:endParaRPr lang="hu-HU" sz="2400" b="1" dirty="0">
              <a:solidFill>
                <a:srgbClr val="263874"/>
              </a:solidFill>
              <a:latin typeface="Raleway ExtraBold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1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28E76A7-07E7-B440-8670-E7906164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6575"/>
          </a:xfrm>
          <a:prstGeom prst="rect">
            <a:avLst/>
          </a:prstGeom>
        </p:spPr>
      </p:pic>
      <p:sp>
        <p:nvSpPr>
          <p:cNvPr id="6" name="Lekerekített téglalap 13">
            <a:extLst>
              <a:ext uri="{FF2B5EF4-FFF2-40B4-BE49-F238E27FC236}">
                <a16:creationId xmlns:a16="http://schemas.microsoft.com/office/drawing/2014/main" id="{7004A376-4462-206A-2617-29DADA84CF09}"/>
              </a:ext>
            </a:extLst>
          </p:cNvPr>
          <p:cNvSpPr/>
          <p:nvPr/>
        </p:nvSpPr>
        <p:spPr>
          <a:xfrm>
            <a:off x="-609600" y="1363572"/>
            <a:ext cx="13627100" cy="5888127"/>
          </a:xfrm>
          <a:prstGeom prst="roundRect">
            <a:avLst>
              <a:gd name="adj" fmla="val 1039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D5D9B513-9CAB-D32F-05B6-C71B92B78F1F}"/>
              </a:ext>
            </a:extLst>
          </p:cNvPr>
          <p:cNvGrpSpPr/>
          <p:nvPr/>
        </p:nvGrpSpPr>
        <p:grpSpPr>
          <a:xfrm>
            <a:off x="780752" y="1533624"/>
            <a:ext cx="10800000" cy="5066595"/>
            <a:chOff x="794933" y="1458962"/>
            <a:chExt cx="10800000" cy="5066595"/>
          </a:xfrm>
        </p:grpSpPr>
        <p:sp>
          <p:nvSpPr>
            <p:cNvPr id="3" name="Szövegdoboz 2">
              <a:extLst>
                <a:ext uri="{FF2B5EF4-FFF2-40B4-BE49-F238E27FC236}">
                  <a16:creationId xmlns:a16="http://schemas.microsoft.com/office/drawing/2014/main" id="{D604A910-9307-4DD5-9B34-74C05816B24A}"/>
                </a:ext>
              </a:extLst>
            </p:cNvPr>
            <p:cNvSpPr txBox="1"/>
            <p:nvPr/>
          </p:nvSpPr>
          <p:spPr>
            <a:xfrm>
              <a:off x="985673" y="6294725"/>
              <a:ext cx="51125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Source</a:t>
              </a:r>
              <a:r>
                <a:rPr lang="hu-H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Digital Agenda </a:t>
              </a:r>
              <a:r>
                <a:rPr lang="hu-HU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Scoreboard</a:t>
              </a:r>
              <a:r>
                <a:rPr lang="hu-H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hu-HU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4"/>
                </a:rPr>
                <a:t>http://digital-agenda-data.eu</a:t>
              </a:r>
              <a:endParaRPr lang="hu-HU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4B267796-4EAA-8EF7-FBFD-C28E0DB011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6234311"/>
                </p:ext>
              </p:extLst>
            </p:nvPr>
          </p:nvGraphicFramePr>
          <p:xfrm>
            <a:off x="794933" y="1458962"/>
            <a:ext cx="10800000" cy="489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8" name="Téglalap 7">
            <a:extLst>
              <a:ext uri="{FF2B5EF4-FFF2-40B4-BE49-F238E27FC236}">
                <a16:creationId xmlns:a16="http://schemas.microsoft.com/office/drawing/2014/main" id="{97E50946-CAD0-2DE6-971F-BA6D0369FE42}"/>
              </a:ext>
            </a:extLst>
          </p:cNvPr>
          <p:cNvSpPr/>
          <p:nvPr/>
        </p:nvSpPr>
        <p:spPr>
          <a:xfrm>
            <a:off x="1445022" y="502494"/>
            <a:ext cx="960845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rgbClr val="2B1C88">
                    <a:alpha val="70000"/>
                  </a:srgbClr>
                </a:solidFill>
                <a:latin typeface="Raleway ExtraBold" pitchFamily="2" charset="-18"/>
                <a:cs typeface="Arial"/>
              </a:rPr>
              <a:t>THE </a:t>
            </a:r>
            <a:r>
              <a:rPr lang="hu-HU" sz="2400" b="1" cap="all" dirty="0" err="1">
                <a:solidFill>
                  <a:srgbClr val="2B1C88">
                    <a:alpha val="70000"/>
                  </a:srgbClr>
                </a:solidFill>
                <a:latin typeface="Raleway ExtraBold" pitchFamily="2" charset="-18"/>
                <a:cs typeface="Arial"/>
              </a:rPr>
              <a:t>USe</a:t>
            </a:r>
            <a:r>
              <a:rPr lang="hu-HU" sz="2400" b="1" cap="all" dirty="0">
                <a:solidFill>
                  <a:srgbClr val="2B1C88">
                    <a:alpha val="70000"/>
                  </a:srgbClr>
                </a:solidFill>
                <a:latin typeface="Raleway ExtraBold" pitchFamily="2" charset="-18"/>
                <a:cs typeface="Arial"/>
              </a:rPr>
              <a:t> OF ERP SOLUTIONS IN THE </a:t>
            </a:r>
            <a:r>
              <a:rPr lang="hu-HU" sz="2400" b="1" cap="all" dirty="0" err="1">
                <a:solidFill>
                  <a:srgbClr val="2B1C88">
                    <a:alpha val="70000"/>
                  </a:srgbClr>
                </a:solidFill>
                <a:latin typeface="Raleway ExtraBold" pitchFamily="2" charset="-18"/>
                <a:cs typeface="Arial"/>
              </a:rPr>
              <a:t>sme</a:t>
            </a:r>
            <a:r>
              <a:rPr lang="hu-HU" sz="2400" b="1" cap="all" dirty="0">
                <a:solidFill>
                  <a:srgbClr val="2B1C88">
                    <a:alpha val="70000"/>
                  </a:srgbClr>
                </a:solidFill>
                <a:latin typeface="Raleway ExtraBold" pitchFamily="2" charset="-18"/>
                <a:cs typeface="Arial"/>
              </a:rPr>
              <a:t> SECTOR (2015)</a:t>
            </a:r>
          </a:p>
        </p:txBody>
      </p:sp>
    </p:spTree>
    <p:extLst>
      <p:ext uri="{BB962C8B-B14F-4D97-AF65-F5344CB8AC3E}">
        <p14:creationId xmlns:p14="http://schemas.microsoft.com/office/powerpoint/2010/main" val="372011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>
            <a:extLst>
              <a:ext uri="{FF2B5EF4-FFF2-40B4-BE49-F238E27FC236}">
                <a16:creationId xmlns:a16="http://schemas.microsoft.com/office/drawing/2014/main" id="{58D34BF4-92D8-4B8C-9C8F-59EEC313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 b="8525"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Folyamatábra: Kézi adatbevitel 1">
            <a:extLst>
              <a:ext uri="{FF2B5EF4-FFF2-40B4-BE49-F238E27FC236}">
                <a16:creationId xmlns:a16="http://schemas.microsoft.com/office/drawing/2014/main" id="{1465283A-F5C5-9816-EA28-BA6E0B2C4F82}"/>
              </a:ext>
            </a:extLst>
          </p:cNvPr>
          <p:cNvSpPr/>
          <p:nvPr/>
        </p:nvSpPr>
        <p:spPr>
          <a:xfrm rot="5400000" flipV="1">
            <a:off x="5483019" y="333375"/>
            <a:ext cx="7226712" cy="6191250"/>
          </a:xfrm>
          <a:prstGeom prst="flowChartManualInpu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E993F7E-145D-4B50-C199-3B25BA9C9DF6}"/>
              </a:ext>
            </a:extLst>
          </p:cNvPr>
          <p:cNvSpPr txBox="1"/>
          <p:nvPr/>
        </p:nvSpPr>
        <p:spPr>
          <a:xfrm>
            <a:off x="6944810" y="174263"/>
            <a:ext cx="5094790" cy="65094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>
              <a:buClr>
                <a:srgbClr val="5B6D79"/>
              </a:buClr>
            </a:pP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2015</a:t>
            </a:r>
            <a:b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</a:br>
            <a:b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</a:b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Hungarian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SMEs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b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</a:b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didn’t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use</a:t>
            </a:r>
            <a:b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</a:br>
            <a:b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</a:b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or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they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didn’t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use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on</a:t>
            </a:r>
            <a:b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</a:b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an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acceptable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level</a:t>
            </a:r>
            <a:b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</a:br>
            <a:endParaRPr lang="hu-HU" sz="3200" dirty="0">
              <a:solidFill>
                <a:schemeClr val="bg1"/>
              </a:solidFill>
              <a:latin typeface="Raleway ExtraBold" pitchFamily="2" charset="-18"/>
            </a:endParaRPr>
          </a:p>
          <a:p>
            <a:pPr algn="ctr" defTabSz="457200">
              <a:buClr>
                <a:srgbClr val="5B6D79"/>
              </a:buClr>
            </a:pP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the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digital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Raleway ExtraBold" pitchFamily="2" charset="-18"/>
              </a:rPr>
              <a:t>technologies</a:t>
            </a:r>
            <a:r>
              <a:rPr lang="hu-HU" sz="3200" dirty="0">
                <a:solidFill>
                  <a:schemeClr val="bg1"/>
                </a:solidFill>
                <a:latin typeface="Raleway ExtraBold" pitchFamily="2" charset="-18"/>
              </a:rPr>
              <a:t> . </a:t>
            </a:r>
          </a:p>
          <a:p>
            <a:pPr algn="ctr" defTabSz="457200">
              <a:buClr>
                <a:srgbClr val="5B6D79"/>
              </a:buClr>
            </a:pPr>
            <a:endParaRPr lang="hu-HU" sz="3200" dirty="0">
              <a:solidFill>
                <a:srgbClr val="5B6D79"/>
              </a:solidFill>
              <a:latin typeface="Raleway ExtraBold" pitchFamily="2" charset="-18"/>
            </a:endParaRPr>
          </a:p>
          <a:p>
            <a:pPr algn="ctr" defTabSz="457200">
              <a:buClr>
                <a:srgbClr val="5B6D79"/>
              </a:buClr>
            </a:pPr>
            <a:r>
              <a:rPr lang="hu-HU" sz="4500" b="1" dirty="0" err="1">
                <a:solidFill>
                  <a:srgbClr val="74BFD0"/>
                </a:solidFill>
                <a:highlight>
                  <a:srgbClr val="FFFFFF"/>
                </a:highlight>
                <a:latin typeface="Raleway ExtraBold" pitchFamily="2" charset="-18"/>
              </a:rPr>
              <a:t>Disadvantage</a:t>
            </a:r>
            <a:endParaRPr lang="hu-HU" sz="4500" dirty="0">
              <a:solidFill>
                <a:srgbClr val="74BFD0"/>
              </a:solidFill>
              <a:highlight>
                <a:srgbClr val="FFFFFF"/>
              </a:highlight>
              <a:latin typeface="Raleway ExtraBold" pitchFamily="2" charset="-18"/>
            </a:endParaRPr>
          </a:p>
          <a:p>
            <a:pPr algn="ctr" defTabSz="457200">
              <a:buClr>
                <a:srgbClr val="5B6D79"/>
              </a:buClr>
            </a:pPr>
            <a:endParaRPr lang="hu-HU" sz="2000" dirty="0">
              <a:solidFill>
                <a:srgbClr val="5B6D7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0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>
            <a:extLst>
              <a:ext uri="{FF2B5EF4-FFF2-40B4-BE49-F238E27FC236}">
                <a16:creationId xmlns:a16="http://schemas.microsoft.com/office/drawing/2014/main" id="{58D34BF4-92D8-4B8C-9C8F-59EEC313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 b="85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E8DF125E-CD26-2539-3DA4-D2DCB876931D}"/>
              </a:ext>
            </a:extLst>
          </p:cNvPr>
          <p:cNvSpPr/>
          <p:nvPr/>
        </p:nvSpPr>
        <p:spPr>
          <a:xfrm>
            <a:off x="-230961" y="178068"/>
            <a:ext cx="2115518" cy="914400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highlight>
                <a:srgbClr val="74BFD0"/>
              </a:highlight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4E66B51-1AB6-E6D2-FA9A-A0862036AAE5}"/>
              </a:ext>
            </a:extLst>
          </p:cNvPr>
          <p:cNvSpPr/>
          <p:nvPr/>
        </p:nvSpPr>
        <p:spPr>
          <a:xfrm>
            <a:off x="237452" y="407813"/>
            <a:ext cx="139493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 ExtraBold" pitchFamily="2" charset="-18"/>
                <a:cs typeface="Arial"/>
              </a:rPr>
              <a:t>CAUSES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26BE112-1206-F00C-67F7-CE9FE01A3423}"/>
              </a:ext>
            </a:extLst>
          </p:cNvPr>
          <p:cNvSpPr/>
          <p:nvPr/>
        </p:nvSpPr>
        <p:spPr>
          <a:xfrm>
            <a:off x="7893907" y="297821"/>
            <a:ext cx="3944967" cy="1229896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hu-HU" sz="2500" b="1" dirty="0" err="1">
                <a:solidFill>
                  <a:srgbClr val="2B1C88"/>
                </a:solidFill>
              </a:rPr>
              <a:t>Fear</a:t>
            </a:r>
            <a:r>
              <a:rPr lang="hu-HU" sz="2500" b="1" dirty="0">
                <a:solidFill>
                  <a:srgbClr val="2B1C88"/>
                </a:solidFill>
              </a:rPr>
              <a:t> </a:t>
            </a:r>
            <a:r>
              <a:rPr lang="en-US" sz="2500" b="1" dirty="0">
                <a:solidFill>
                  <a:srgbClr val="2B1C88"/>
                </a:solidFill>
              </a:rPr>
              <a:t>of transparency, data security, </a:t>
            </a:r>
            <a:endParaRPr lang="hu-HU" sz="2500" b="1" dirty="0">
              <a:solidFill>
                <a:srgbClr val="2B1C88"/>
              </a:solidFill>
            </a:endParaRPr>
          </a:p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privacy concerns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B9780C9-EF5D-E856-0B05-955DDCCDDB2C}"/>
              </a:ext>
            </a:extLst>
          </p:cNvPr>
          <p:cNvSpPr/>
          <p:nvPr/>
        </p:nvSpPr>
        <p:spPr>
          <a:xfrm>
            <a:off x="7893907" y="2103141"/>
            <a:ext cx="3944967" cy="1229896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hu-HU" sz="2500" b="1" dirty="0">
                <a:solidFill>
                  <a:srgbClr val="2B1C88"/>
                </a:solidFill>
              </a:rPr>
              <a:t>I</a:t>
            </a:r>
            <a:r>
              <a:rPr lang="en-US" sz="2500" b="1" dirty="0" err="1">
                <a:solidFill>
                  <a:srgbClr val="2B1C88"/>
                </a:solidFill>
              </a:rPr>
              <a:t>nsufficient</a:t>
            </a:r>
            <a:r>
              <a:rPr lang="hu-HU" sz="2500" b="1" dirty="0">
                <a:solidFill>
                  <a:srgbClr val="2B1C88"/>
                </a:solidFill>
              </a:rPr>
              <a:t> </a:t>
            </a:r>
            <a:r>
              <a:rPr lang="en-US" sz="2500" b="1" dirty="0">
                <a:solidFill>
                  <a:srgbClr val="2B1C88"/>
                </a:solidFill>
              </a:rPr>
              <a:t>or misleading information about </a:t>
            </a:r>
            <a:endParaRPr lang="hu-HU" sz="2500" b="1" dirty="0">
              <a:solidFill>
                <a:srgbClr val="2B1C88"/>
              </a:solidFill>
            </a:endParaRPr>
          </a:p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digital </a:t>
            </a:r>
            <a:r>
              <a:rPr lang="hu-HU" sz="2500" b="1" dirty="0">
                <a:solidFill>
                  <a:srgbClr val="2B1C88"/>
                </a:solidFill>
              </a:rPr>
              <a:t> </a:t>
            </a:r>
            <a:r>
              <a:rPr lang="en-US" sz="2500" b="1" dirty="0">
                <a:solidFill>
                  <a:srgbClr val="2B1C88"/>
                </a:solidFill>
              </a:rPr>
              <a:t>technologies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2F2D4B9-7AA3-3E28-9B27-4F6489FA2A17}"/>
              </a:ext>
            </a:extLst>
          </p:cNvPr>
          <p:cNvSpPr/>
          <p:nvPr/>
        </p:nvSpPr>
        <p:spPr>
          <a:xfrm>
            <a:off x="7893907" y="3861761"/>
            <a:ext cx="3944967" cy="1149304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Frustration due to the </a:t>
            </a:r>
            <a:endParaRPr lang="hu-HU" sz="2500" b="1" dirty="0">
              <a:solidFill>
                <a:srgbClr val="2B1C88"/>
              </a:solidFill>
            </a:endParaRPr>
          </a:p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lack of personal IT skills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AE920A3-8CDB-7D21-F07E-6D3C91028398}"/>
              </a:ext>
            </a:extLst>
          </p:cNvPr>
          <p:cNvSpPr/>
          <p:nvPr/>
        </p:nvSpPr>
        <p:spPr>
          <a:xfrm>
            <a:off x="7893907" y="5539789"/>
            <a:ext cx="3944967" cy="1149304"/>
          </a:xfrm>
          <a:prstGeom prst="rect">
            <a:avLst/>
          </a:prstGeom>
          <a:solidFill>
            <a:srgbClr val="74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5B6D79"/>
              </a:buClr>
            </a:pPr>
            <a:r>
              <a:rPr lang="en-US" sz="2500" b="1" dirty="0" err="1">
                <a:solidFill>
                  <a:srgbClr val="2B1C88"/>
                </a:solidFill>
              </a:rPr>
              <a:t>Finan</a:t>
            </a:r>
            <a:r>
              <a:rPr lang="hu-HU" sz="2500" b="1" dirty="0" err="1">
                <a:solidFill>
                  <a:srgbClr val="2B1C88"/>
                </a:solidFill>
              </a:rPr>
              <a:t>cial</a:t>
            </a:r>
            <a:r>
              <a:rPr lang="en-US" sz="2500" b="1" dirty="0">
                <a:solidFill>
                  <a:srgbClr val="2B1C88"/>
                </a:solidFill>
              </a:rPr>
              <a:t> difficulties, </a:t>
            </a:r>
            <a:endParaRPr lang="hu-HU" sz="2500" b="1" dirty="0">
              <a:solidFill>
                <a:srgbClr val="2B1C88"/>
              </a:solidFill>
            </a:endParaRPr>
          </a:p>
          <a:p>
            <a:pPr algn="ctr">
              <a:buClr>
                <a:srgbClr val="5B6D79"/>
              </a:buClr>
            </a:pPr>
            <a:r>
              <a:rPr lang="en-US" sz="2500" b="1" dirty="0">
                <a:solidFill>
                  <a:srgbClr val="2B1C88"/>
                </a:solidFill>
              </a:rPr>
              <a:t>lack of resources</a:t>
            </a:r>
          </a:p>
        </p:txBody>
      </p:sp>
    </p:spTree>
    <p:extLst>
      <p:ext uri="{BB962C8B-B14F-4D97-AF65-F5344CB8AC3E}">
        <p14:creationId xmlns:p14="http://schemas.microsoft.com/office/powerpoint/2010/main" val="15253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28E76A7-07E7-B440-8670-E7906164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2362308-7208-6442-A399-36439D7A07A9}"/>
              </a:ext>
            </a:extLst>
          </p:cNvPr>
          <p:cNvSpPr txBox="1"/>
          <p:nvPr/>
        </p:nvSpPr>
        <p:spPr>
          <a:xfrm>
            <a:off x="930759" y="1469761"/>
            <a:ext cx="980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What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was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our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66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solution</a:t>
            </a:r>
            <a:r>
              <a:rPr lang="hu-HU" sz="66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7B8D4D6-1B96-4235-A77E-246FE0E43156}"/>
              </a:ext>
            </a:extLst>
          </p:cNvPr>
          <p:cNvSpPr txBox="1"/>
          <p:nvPr/>
        </p:nvSpPr>
        <p:spPr>
          <a:xfrm>
            <a:off x="687942" y="3443287"/>
            <a:ext cx="949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An </a:t>
            </a:r>
            <a:r>
              <a:rPr lang="en-US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ICT</a:t>
            </a:r>
            <a:r>
              <a:rPr lang="hu-HU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40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related</a:t>
            </a:r>
            <a:r>
              <a:rPr lang="en-US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motivational, awareness raising and </a:t>
            </a:r>
            <a:br>
              <a:rPr lang="en-US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</a:br>
            <a:r>
              <a:rPr lang="en-US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competence development program for </a:t>
            </a:r>
            <a:r>
              <a:rPr lang="hu-HU" sz="40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the</a:t>
            </a:r>
            <a:r>
              <a:rPr lang="hu-HU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en-US" sz="40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SMEs</a:t>
            </a:r>
          </a:p>
          <a:p>
            <a:pPr algn="ctr"/>
            <a:br>
              <a:rPr lang="hu-HU" sz="2400" b="1" dirty="0">
                <a:solidFill>
                  <a:srgbClr val="263874"/>
                </a:solidFill>
                <a:latin typeface="Raleway ExtraBold" panose="020B0503030101060003" pitchFamily="34" charset="0"/>
              </a:rPr>
            </a:br>
            <a:endParaRPr lang="hu-HU" sz="2400" b="1" dirty="0">
              <a:solidFill>
                <a:srgbClr val="263874"/>
              </a:solidFill>
              <a:latin typeface="Raleway ExtraBold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28E76A7-07E7-B440-8670-E7906164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1078"/>
            <a:ext cx="12192000" cy="68865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2362308-7208-6442-A399-36439D7A07A9}"/>
              </a:ext>
            </a:extLst>
          </p:cNvPr>
          <p:cNvSpPr txBox="1"/>
          <p:nvPr/>
        </p:nvSpPr>
        <p:spPr>
          <a:xfrm>
            <a:off x="531540" y="203091"/>
            <a:ext cx="11128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5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MODERN </a:t>
            </a:r>
            <a:br>
              <a:rPr lang="hu-HU" sz="4500" b="1" dirty="0">
                <a:solidFill>
                  <a:srgbClr val="263874"/>
                </a:solidFill>
                <a:latin typeface="Raleway ExtraBold" panose="020B0503030101060003" pitchFamily="34" charset="0"/>
              </a:rPr>
            </a:br>
            <a:r>
              <a:rPr lang="hu-HU" sz="45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ENTERPRISES’ </a:t>
            </a:r>
            <a:br>
              <a:rPr lang="hu-HU" sz="4500" b="1" dirty="0">
                <a:solidFill>
                  <a:srgbClr val="263874"/>
                </a:solidFill>
                <a:latin typeface="Raleway ExtraBold" panose="020B0503030101060003" pitchFamily="34" charset="0"/>
              </a:rPr>
            </a:br>
            <a:r>
              <a:rPr lang="hu-HU" sz="45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PROGRAMME</a:t>
            </a:r>
            <a:br>
              <a:rPr lang="hu-HU" sz="4500" b="1" dirty="0">
                <a:solidFill>
                  <a:srgbClr val="263874"/>
                </a:solidFill>
                <a:latin typeface="Raleway ExtraBold" panose="020B0503030101060003" pitchFamily="34" charset="0"/>
              </a:rPr>
            </a:br>
            <a:endParaRPr lang="hu-HU" sz="4500" b="1" dirty="0">
              <a:solidFill>
                <a:srgbClr val="263874"/>
              </a:solidFill>
              <a:latin typeface="Raleway ExtraBold" panose="020B0503030101060003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FB7FA1D-851E-EB22-420F-B451573DC3AD}"/>
              </a:ext>
            </a:extLst>
          </p:cNvPr>
          <p:cNvSpPr txBox="1"/>
          <p:nvPr/>
        </p:nvSpPr>
        <p:spPr>
          <a:xfrm>
            <a:off x="1313453" y="2518423"/>
            <a:ext cx="1112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Started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in 2015.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6257138-3358-465D-7A28-1541B4E88F9A}"/>
              </a:ext>
            </a:extLst>
          </p:cNvPr>
          <p:cNvSpPr txBox="1"/>
          <p:nvPr/>
        </p:nvSpPr>
        <p:spPr>
          <a:xfrm>
            <a:off x="1313453" y="5126142"/>
            <a:ext cx="1112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Runs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by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EU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development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funds</a:t>
            </a:r>
            <a:endParaRPr lang="hu-HU" sz="3200" b="1" dirty="0">
              <a:solidFill>
                <a:srgbClr val="263874"/>
              </a:solidFill>
              <a:latin typeface="Raleway ExtraBold" panose="020B0503030101060003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627C017-8BB9-F598-D0A2-C9BE26D4D5AF}"/>
              </a:ext>
            </a:extLst>
          </p:cNvPr>
          <p:cNvSpPr txBox="1"/>
          <p:nvPr/>
        </p:nvSpPr>
        <p:spPr>
          <a:xfrm>
            <a:off x="1313452" y="5824648"/>
            <a:ext cx="1112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Free of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charge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(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all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services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BB732FD-A01C-681A-D645-082E634BD72C}"/>
              </a:ext>
            </a:extLst>
          </p:cNvPr>
          <p:cNvSpPr txBox="1"/>
          <p:nvPr/>
        </p:nvSpPr>
        <p:spPr>
          <a:xfrm>
            <a:off x="1313453" y="4385453"/>
            <a:ext cx="1112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16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million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Euro (8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years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D66BB05-4657-41A1-F09F-A0C16EB6C173}"/>
              </a:ext>
            </a:extLst>
          </p:cNvPr>
          <p:cNvSpPr txBox="1"/>
          <p:nvPr/>
        </p:nvSpPr>
        <p:spPr>
          <a:xfrm>
            <a:off x="1313453" y="3752637"/>
            <a:ext cx="1112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5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million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Euro (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for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2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years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63AD259-171A-F5E9-B4E2-D3AFDFB554A5}"/>
              </a:ext>
            </a:extLst>
          </p:cNvPr>
          <p:cNvSpPr txBox="1"/>
          <p:nvPr/>
        </p:nvSpPr>
        <p:spPr>
          <a:xfrm>
            <a:off x="1313453" y="3119821"/>
            <a:ext cx="1112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Plan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: project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will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run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for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2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years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(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still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 </a:t>
            </a:r>
            <a:r>
              <a:rPr lang="hu-HU" sz="3200" b="1" dirty="0" err="1">
                <a:solidFill>
                  <a:srgbClr val="263874"/>
                </a:solidFill>
                <a:latin typeface="Raleway ExtraBold" panose="020B0503030101060003" pitchFamily="34" charset="0"/>
              </a:rPr>
              <a:t>running</a:t>
            </a:r>
            <a:r>
              <a:rPr lang="hu-HU" sz="3200" b="1" dirty="0">
                <a:solidFill>
                  <a:srgbClr val="263874"/>
                </a:solidFill>
                <a:latin typeface="Raleway ExtraBold" panose="020B05030301010600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2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2" y="6282457"/>
            <a:ext cx="13608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4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28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4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9204100" y="2171154"/>
            <a:ext cx="850900" cy="816098"/>
            <a:chOff x="-1260700" y="1656758"/>
            <a:chExt cx="850900" cy="816098"/>
          </a:xfrm>
        </p:grpSpPr>
        <p:sp>
          <p:nvSpPr>
            <p:cNvPr id="32" name="Lekerekített téglalap 31"/>
            <p:cNvSpPr/>
            <p:nvPr/>
          </p:nvSpPr>
          <p:spPr>
            <a:xfrm>
              <a:off x="-1260700" y="1656758"/>
              <a:ext cx="850900" cy="816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5250" y="1710145"/>
              <a:ext cx="720000" cy="707307"/>
            </a:xfrm>
            <a:prstGeom prst="rect">
              <a:avLst/>
            </a:prstGeom>
          </p:spPr>
        </p:pic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879B2CC6-CF1F-C0EC-15B3-2681AB02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9" y="-28575"/>
            <a:ext cx="12192000" cy="6886575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2038DD1-3796-2732-0B71-51A7CE248718}"/>
              </a:ext>
            </a:extLst>
          </p:cNvPr>
          <p:cNvGrpSpPr/>
          <p:nvPr/>
        </p:nvGrpSpPr>
        <p:grpSpPr>
          <a:xfrm>
            <a:off x="6352053" y="1639635"/>
            <a:ext cx="2340159" cy="2244447"/>
            <a:chOff x="-2435450" y="3311897"/>
            <a:chExt cx="850900" cy="816098"/>
          </a:xfrm>
        </p:grpSpPr>
        <p:sp>
          <p:nvSpPr>
            <p:cNvPr id="4" name="Lekerekített téglalap 34">
              <a:extLst>
                <a:ext uri="{FF2B5EF4-FFF2-40B4-BE49-F238E27FC236}">
                  <a16:creationId xmlns:a16="http://schemas.microsoft.com/office/drawing/2014/main" id="{1CBBB110-91D9-559E-80EC-E13317625BD4}"/>
                </a:ext>
              </a:extLst>
            </p:cNvPr>
            <p:cNvSpPr/>
            <p:nvPr/>
          </p:nvSpPr>
          <p:spPr>
            <a:xfrm>
              <a:off x="-2435450" y="3311897"/>
              <a:ext cx="850900" cy="816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Picture 2" descr="D:\kamara\rendezvenyek_ppt\rendezvenyek.png">
              <a:extLst>
                <a:ext uri="{FF2B5EF4-FFF2-40B4-BE49-F238E27FC236}">
                  <a16:creationId xmlns:a16="http://schemas.microsoft.com/office/drawing/2014/main" id="{95521A43-61F3-F98A-1354-23CE2E155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70000" y="3387892"/>
              <a:ext cx="720000" cy="70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A0BE6A02-238D-F5E4-A2B3-DB70441D298A}"/>
              </a:ext>
            </a:extLst>
          </p:cNvPr>
          <p:cNvGrpSpPr/>
          <p:nvPr/>
        </p:nvGrpSpPr>
        <p:grpSpPr>
          <a:xfrm>
            <a:off x="9111356" y="1639635"/>
            <a:ext cx="2340159" cy="2244446"/>
            <a:chOff x="-1260700" y="1656758"/>
            <a:chExt cx="850900" cy="816098"/>
          </a:xfrm>
        </p:grpSpPr>
        <p:sp>
          <p:nvSpPr>
            <p:cNvPr id="7" name="Lekerekített téglalap 31">
              <a:extLst>
                <a:ext uri="{FF2B5EF4-FFF2-40B4-BE49-F238E27FC236}">
                  <a16:creationId xmlns:a16="http://schemas.microsoft.com/office/drawing/2014/main" id="{947CE137-BF7D-1134-61F0-4AC5A68FDDE7}"/>
                </a:ext>
              </a:extLst>
            </p:cNvPr>
            <p:cNvSpPr/>
            <p:nvPr/>
          </p:nvSpPr>
          <p:spPr>
            <a:xfrm>
              <a:off x="-1260700" y="1656758"/>
              <a:ext cx="850900" cy="816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77BDAF86-8EB2-64C8-8469-D29DE75C6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5250" y="1710145"/>
              <a:ext cx="720000" cy="707307"/>
            </a:xfrm>
            <a:prstGeom prst="rect">
              <a:avLst/>
            </a:prstGeom>
          </p:spPr>
        </p:pic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B716B50B-D9DD-691E-E4A2-E397472C7306}"/>
              </a:ext>
            </a:extLst>
          </p:cNvPr>
          <p:cNvGrpSpPr/>
          <p:nvPr/>
        </p:nvGrpSpPr>
        <p:grpSpPr>
          <a:xfrm>
            <a:off x="842085" y="1639635"/>
            <a:ext cx="2340160" cy="2244447"/>
            <a:chOff x="-1868850" y="2331276"/>
            <a:chExt cx="850900" cy="816098"/>
          </a:xfrm>
        </p:grpSpPr>
        <p:sp>
          <p:nvSpPr>
            <p:cNvPr id="10" name="Lekerekített téglalap 6">
              <a:extLst>
                <a:ext uri="{FF2B5EF4-FFF2-40B4-BE49-F238E27FC236}">
                  <a16:creationId xmlns:a16="http://schemas.microsoft.com/office/drawing/2014/main" id="{37FA096E-3731-0CDD-376B-F96F7EDB5C4A}"/>
                </a:ext>
              </a:extLst>
            </p:cNvPr>
            <p:cNvSpPr/>
            <p:nvPr/>
          </p:nvSpPr>
          <p:spPr>
            <a:xfrm>
              <a:off x="-1868850" y="2331276"/>
              <a:ext cx="850900" cy="816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Picture 2" descr="D:\kamara\rendezvenyek_ppt\tanacsado.png">
              <a:extLst>
                <a:ext uri="{FF2B5EF4-FFF2-40B4-BE49-F238E27FC236}">
                  <a16:creationId xmlns:a16="http://schemas.microsoft.com/office/drawing/2014/main" id="{345DE45D-91E9-0969-53E4-6453FC3A9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3400" y="2388251"/>
              <a:ext cx="720000" cy="7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E89451C7-7CBC-0D32-CD06-3885DDF11175}"/>
              </a:ext>
            </a:extLst>
          </p:cNvPr>
          <p:cNvGrpSpPr/>
          <p:nvPr/>
        </p:nvGrpSpPr>
        <p:grpSpPr>
          <a:xfrm>
            <a:off x="3597068" y="1639635"/>
            <a:ext cx="2340161" cy="2244446"/>
            <a:chOff x="-2826700" y="4468861"/>
            <a:chExt cx="850900" cy="816098"/>
          </a:xfrm>
        </p:grpSpPr>
        <p:sp>
          <p:nvSpPr>
            <p:cNvPr id="16" name="Lekerekített téglalap 27">
              <a:extLst>
                <a:ext uri="{FF2B5EF4-FFF2-40B4-BE49-F238E27FC236}">
                  <a16:creationId xmlns:a16="http://schemas.microsoft.com/office/drawing/2014/main" id="{BA160BA6-9126-B148-4F9E-593A538B0E19}"/>
                </a:ext>
              </a:extLst>
            </p:cNvPr>
            <p:cNvSpPr/>
            <p:nvPr/>
          </p:nvSpPr>
          <p:spPr>
            <a:xfrm>
              <a:off x="-2826700" y="4468861"/>
              <a:ext cx="850900" cy="8160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Picture 2" descr="D:\kamara\rendezvenyek_ppt\product.png">
              <a:extLst>
                <a:ext uri="{FF2B5EF4-FFF2-40B4-BE49-F238E27FC236}">
                  <a16:creationId xmlns:a16="http://schemas.microsoft.com/office/drawing/2014/main" id="{1BB984F1-A446-C306-AE87-1BCEF5D6B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1250" y="4525836"/>
              <a:ext cx="720000" cy="7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FEBD9CBE-3858-3329-9198-CDF93EEC8DFF}"/>
              </a:ext>
            </a:extLst>
          </p:cNvPr>
          <p:cNvSpPr txBox="1"/>
          <p:nvPr/>
        </p:nvSpPr>
        <p:spPr>
          <a:xfrm>
            <a:off x="718212" y="4449352"/>
            <a:ext cx="25933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Consultation</a:t>
            </a:r>
            <a:endParaRPr lang="hu-HU" sz="3000" b="1" dirty="0">
              <a:solidFill>
                <a:srgbClr val="2B1C88"/>
              </a:solidFill>
              <a:latin typeface="Raleway ExtraBold" pitchFamily="2" charset="-18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4B1E18AF-F0F3-BA94-0C5F-968ECF64831F}"/>
              </a:ext>
            </a:extLst>
          </p:cNvPr>
          <p:cNvSpPr txBox="1"/>
          <p:nvPr/>
        </p:nvSpPr>
        <p:spPr>
          <a:xfrm>
            <a:off x="6098874" y="4449352"/>
            <a:ext cx="25933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Events</a:t>
            </a:r>
            <a:endParaRPr lang="hu-HU" sz="3000" b="1" dirty="0">
              <a:solidFill>
                <a:srgbClr val="2B1C88"/>
              </a:solidFill>
              <a:latin typeface="Raleway ExtraBold" pitchFamily="2" charset="-18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EBC8CE0-C585-4B6A-0170-5B14ABB1D26D}"/>
              </a:ext>
            </a:extLst>
          </p:cNvPr>
          <p:cNvSpPr txBox="1"/>
          <p:nvPr/>
        </p:nvSpPr>
        <p:spPr>
          <a:xfrm>
            <a:off x="3410118" y="4239708"/>
            <a:ext cx="2593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Product</a:t>
            </a: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database</a:t>
            </a:r>
            <a:endParaRPr lang="hu-HU" sz="3000" b="1" dirty="0">
              <a:solidFill>
                <a:srgbClr val="2B1C88"/>
              </a:solidFill>
              <a:latin typeface="Raleway ExtraBold" pitchFamily="2" charset="-18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0109A03E-B8E7-0D8D-E5C1-9EA5EABBDD23}"/>
              </a:ext>
            </a:extLst>
          </p:cNvPr>
          <p:cNvSpPr txBox="1"/>
          <p:nvPr/>
        </p:nvSpPr>
        <p:spPr>
          <a:xfrm>
            <a:off x="8984766" y="4218520"/>
            <a:ext cx="2593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Knowledge</a:t>
            </a:r>
            <a:r>
              <a:rPr lang="hu-HU" sz="3000" b="1" dirty="0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 </a:t>
            </a:r>
            <a:r>
              <a:rPr lang="hu-HU" sz="3000" b="1" dirty="0" err="1">
                <a:solidFill>
                  <a:srgbClr val="2B1C88"/>
                </a:solidFill>
                <a:latin typeface="Raleway ExtraBold" pitchFamily="2" charset="-18"/>
                <a:ea typeface="Roboto" pitchFamily="2" charset="0"/>
              </a:rPr>
              <a:t>base</a:t>
            </a:r>
            <a:endParaRPr lang="hu-HU" sz="3000" b="1" dirty="0">
              <a:solidFill>
                <a:srgbClr val="2B1C88"/>
              </a:solidFill>
              <a:latin typeface="Raleway ExtraBold" pitchFamily="2" charset="-18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DFF6C77-C49C-BDF9-C617-F7C8CDE80ABB}"/>
              </a:ext>
            </a:extLst>
          </p:cNvPr>
          <p:cNvSpPr/>
          <p:nvPr/>
        </p:nvSpPr>
        <p:spPr>
          <a:xfrm>
            <a:off x="2559662" y="206896"/>
            <a:ext cx="62598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4000" b="1" dirty="0" err="1">
                <a:solidFill>
                  <a:srgbClr val="2B1C88"/>
                </a:solidFill>
                <a:latin typeface="Raleway ExtraBold" pitchFamily="2" charset="-18"/>
              </a:rPr>
              <a:t>Pillars</a:t>
            </a:r>
            <a: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  <a:t> of </a:t>
            </a:r>
            <a:r>
              <a:rPr lang="hu-HU" sz="4000" b="1" dirty="0" err="1">
                <a:solidFill>
                  <a:srgbClr val="2B1C88"/>
                </a:solidFill>
                <a:latin typeface="Raleway ExtraBold" pitchFamily="2" charset="-18"/>
              </a:rPr>
              <a:t>the</a:t>
            </a:r>
            <a: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  <a:t> project</a:t>
            </a:r>
            <a:br>
              <a:rPr lang="hu-HU" sz="4000" b="1" dirty="0">
                <a:solidFill>
                  <a:srgbClr val="2B1C88"/>
                </a:solidFill>
                <a:latin typeface="Raleway ExtraBold" pitchFamily="2" charset="-18"/>
              </a:rPr>
            </a:br>
            <a:endParaRPr lang="hu-HU" sz="5000" b="1" dirty="0">
              <a:solidFill>
                <a:srgbClr val="2B1C88"/>
              </a:solidFill>
              <a:latin typeface="Raleway Extra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47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48D42630F57A445A399C4A682B66688" ma:contentTypeVersion="4" ma:contentTypeDescription="Új dokumentum létrehozása." ma:contentTypeScope="" ma:versionID="9675d0f2a8e97d9e5b8ec5747d36c895">
  <xsd:schema xmlns:xsd="http://www.w3.org/2001/XMLSchema" xmlns:xs="http://www.w3.org/2001/XMLSchema" xmlns:p="http://schemas.microsoft.com/office/2006/metadata/properties" xmlns:ns2="0d899bb3-e76f-4782-b4b3-523bc554ede0" targetNamespace="http://schemas.microsoft.com/office/2006/metadata/properties" ma:root="true" ma:fieldsID="d6e97a542cbb58e9e2a1e42fbcf3f012" ns2:_="">
    <xsd:import namespace="0d899bb3-e76f-4782-b4b3-523bc554ed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99bb3-e76f-4782-b4b3-523bc554ed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Utoljára megosztva felhasználók szerint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Utoljára megosztva időpontok szerint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56C308-DCB7-46CE-934E-CC20923EE1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899bb3-e76f-4782-b4b3-523bc554e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3DFBDE-D63A-4FB9-A102-BABF2DCA2E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6797C-9C87-46D7-ACC3-03B369B1E3F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d899bb3-e76f-4782-b4b3-523bc554ed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963</Words>
  <Application>Microsoft Office PowerPoint</Application>
  <PresentationFormat>Szélesvásznú</PresentationFormat>
  <Paragraphs>137</Paragraphs>
  <Slides>19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Raleway ExtraBold</vt:lpstr>
      <vt:lpstr>Segoe UI Black</vt:lpstr>
      <vt:lpstr>Wingdings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Kaló Erika</dc:creator>
  <cp:lastModifiedBy>Peter Koleszar</cp:lastModifiedBy>
  <cp:revision>153</cp:revision>
  <cp:lastPrinted>2016-10-17T21:45:48Z</cp:lastPrinted>
  <dcterms:modified xsi:type="dcterms:W3CDTF">2022-09-21T05:25:53Z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0x010100648D42630F57A445A399C4A682B66688</vt:lpwstr>
  </property>
</Properties>
</file>